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429" autoAdjust="0"/>
  </p:normalViewPr>
  <p:slideViewPr>
    <p:cSldViewPr snapToGrid="0">
      <p:cViewPr varScale="1">
        <p:scale>
          <a:sx n="48" d="100"/>
          <a:sy n="48" d="100"/>
        </p:scale>
        <p:origin x="18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행렬이란 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5504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상에서도 </a:t>
            </a:r>
            <a:r>
              <a:rPr lang="en-US" altLang="ko-KR" dirty="0"/>
              <a:t>(6, -2, 4)</a:t>
            </a:r>
            <a:r>
              <a:rPr lang="ko-KR" altLang="en-US" dirty="0"/>
              <a:t>를 반으로 줄이면 벡터의 해석과 기하의 해석이 같다</a:t>
            </a:r>
            <a:r>
              <a:rPr lang="en-US" altLang="ko-KR" dirty="0"/>
              <a:t>. </a:t>
            </a:r>
            <a:r>
              <a:rPr lang="ko-KR" altLang="en-US" dirty="0"/>
              <a:t>즉 수치적으로도 해석이 가능하지만 그림으로도 해석이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000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벡터를 더해서 수치적으로 해석하면 </a:t>
            </a:r>
            <a:r>
              <a:rPr lang="en-US" altLang="ko-KR" dirty="0"/>
              <a:t>(5, 5). </a:t>
            </a:r>
            <a:r>
              <a:rPr lang="ko-KR" altLang="en-US" dirty="0"/>
              <a:t>그림으로 해석하면 </a:t>
            </a:r>
            <a:r>
              <a:rPr lang="en-US" altLang="ko-KR" dirty="0"/>
              <a:t>(3, 4), (2, 1) </a:t>
            </a:r>
            <a:r>
              <a:rPr lang="ko-KR" altLang="en-US" dirty="0"/>
              <a:t>점을 찍고 원점과 함께 평행사변형을 그려서 나온 점을 보면 </a:t>
            </a:r>
            <a:r>
              <a:rPr lang="en-US" altLang="ko-KR" dirty="0"/>
              <a:t>(5, 5)</a:t>
            </a:r>
            <a:r>
              <a:rPr lang="ko-KR" altLang="en-US" dirty="0"/>
              <a:t>가 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2658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이것도 그림에서 평행사변형 그리면 수치적으로 계산한 것과 결과 같음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330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690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V, w</a:t>
            </a:r>
            <a:r>
              <a:rPr lang="ko-KR" altLang="en-US" dirty="0"/>
              <a:t>는 차원이 같은 벡터</a:t>
            </a:r>
            <a:r>
              <a:rPr lang="en-US" altLang="ko-KR" dirty="0"/>
              <a:t>. C, d</a:t>
            </a:r>
            <a:r>
              <a:rPr lang="ko-KR" altLang="en-US" dirty="0"/>
              <a:t>는 숫자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이들을 저렇게 곱하고 더한 것의 값이 </a:t>
            </a:r>
            <a:r>
              <a:rPr lang="en-US" altLang="ko-KR" dirty="0"/>
              <a:t>linear combination</a:t>
            </a:r>
            <a:r>
              <a:rPr lang="ko-KR" altLang="en-US" dirty="0"/>
              <a:t>임</a:t>
            </a:r>
            <a:r>
              <a:rPr lang="en-US" altLang="ko-KR" dirty="0"/>
              <a:t>. </a:t>
            </a:r>
            <a:r>
              <a:rPr lang="ko-KR" altLang="en-US" dirty="0"/>
              <a:t>저렇게 곱하고 더한 것이 아닌 나누고 몇 제곱 하고 그런 것은 </a:t>
            </a:r>
            <a:r>
              <a:rPr lang="en-US" altLang="ko-KR" dirty="0"/>
              <a:t>linear combination </a:t>
            </a:r>
            <a:r>
              <a:rPr lang="ko-KR" altLang="en-US" dirty="0"/>
              <a:t>아님</a:t>
            </a:r>
            <a:r>
              <a:rPr lang="en-US" altLang="ko-KR" dirty="0"/>
              <a:t>. </a:t>
            </a:r>
            <a:r>
              <a:rPr lang="ko-KR" altLang="en-US" dirty="0"/>
              <a:t>어떤 두 벡터들을 더하는데</a:t>
            </a:r>
            <a:r>
              <a:rPr lang="en-US" altLang="ko-KR" dirty="0"/>
              <a:t>, </a:t>
            </a:r>
            <a:r>
              <a:rPr lang="ko-KR" altLang="en-US" dirty="0"/>
              <a:t>앞에 스케일링을 해서 더한다고 생각하면 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733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무수히 많은 여러 벡터들이 만들어내는 공간을 벡터 스페이스라고 함</a:t>
            </a:r>
            <a:r>
              <a:rPr lang="en-US" altLang="ko-KR" dirty="0"/>
              <a:t>. </a:t>
            </a:r>
            <a:r>
              <a:rPr lang="ko-KR" altLang="en-US" dirty="0"/>
              <a:t>모든 가능한 벡터가 덮어진 공간을 벡터 스페이스라고 한다</a:t>
            </a:r>
            <a:r>
              <a:rPr lang="en-US" altLang="ko-KR" dirty="0"/>
              <a:t>. (3, 4), (1.5, 14.34)</a:t>
            </a:r>
            <a:r>
              <a:rPr lang="ko-KR" altLang="en-US" dirty="0"/>
              <a:t>등과 같이 똑같은 차원의 벡터를 무한 개 만들었을 때</a:t>
            </a:r>
            <a:r>
              <a:rPr lang="en-US" altLang="ko-KR" dirty="0"/>
              <a:t>, </a:t>
            </a:r>
            <a:r>
              <a:rPr lang="ko-KR" altLang="en-US" dirty="0"/>
              <a:t>그 벡터 스페이스가 차지하는 공간은 </a:t>
            </a:r>
            <a:r>
              <a:rPr lang="en-US" altLang="ko-KR" dirty="0"/>
              <a:t>2</a:t>
            </a:r>
            <a:r>
              <a:rPr lang="ko-KR" altLang="en-US" dirty="0"/>
              <a:t>차원 전체</a:t>
            </a:r>
            <a:r>
              <a:rPr lang="en-US" altLang="ko-KR" dirty="0"/>
              <a:t>. </a:t>
            </a:r>
            <a:r>
              <a:rPr lang="ko-KR" altLang="en-US" dirty="0"/>
              <a:t>그렇다면 위 그림에서 색칠된 제 </a:t>
            </a:r>
            <a:r>
              <a:rPr lang="en-US" altLang="ko-KR" dirty="0"/>
              <a:t>1</a:t>
            </a:r>
            <a:r>
              <a:rPr lang="ko-KR" altLang="en-US" dirty="0"/>
              <a:t>사분면만 벡터 스페이스가 될 수 있는가</a:t>
            </a:r>
            <a:r>
              <a:rPr lang="en-US" altLang="ko-KR" dirty="0"/>
              <a:t>? </a:t>
            </a:r>
            <a:r>
              <a:rPr lang="ko-KR" altLang="en-US" dirty="0"/>
              <a:t>아니다</a:t>
            </a:r>
            <a:r>
              <a:rPr lang="en-US" altLang="ko-KR" dirty="0"/>
              <a:t>. </a:t>
            </a:r>
            <a:r>
              <a:rPr lang="ko-KR" altLang="en-US" dirty="0"/>
              <a:t>저 공간에 점이 있더라도 다른 점과 </a:t>
            </a:r>
            <a:r>
              <a:rPr lang="en-US" altLang="ko-KR" dirty="0"/>
              <a:t>linear combination</a:t>
            </a:r>
            <a:r>
              <a:rPr lang="ko-KR" altLang="en-US" dirty="0"/>
              <a:t>으로 다른 곳으로 넘어갈 수도 있다</a:t>
            </a:r>
            <a:r>
              <a:rPr lang="en-US" altLang="ko-KR" dirty="0"/>
              <a:t>. </a:t>
            </a:r>
            <a:r>
              <a:rPr lang="ko-KR" altLang="en-US" dirty="0"/>
              <a:t>즉 그래서 </a:t>
            </a:r>
            <a:r>
              <a:rPr lang="en-US" altLang="ko-KR" dirty="0"/>
              <a:t>linear combination</a:t>
            </a:r>
            <a:r>
              <a:rPr lang="ko-KR" altLang="en-US" dirty="0"/>
              <a:t>을 포함한 모든 공간을 다 포함한 공간이 벡터 스페이스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2</a:t>
            </a:r>
            <a:r>
              <a:rPr lang="ko-KR" altLang="en-US" dirty="0"/>
              <a:t>차원의 모든 공간</a:t>
            </a:r>
            <a:r>
              <a:rPr lang="en-US" altLang="ko-KR" dirty="0"/>
              <a:t>, 1</a:t>
            </a:r>
            <a:r>
              <a:rPr lang="ko-KR" altLang="en-US" dirty="0"/>
              <a:t>차원의 모든 공간</a:t>
            </a:r>
            <a:r>
              <a:rPr lang="en-US" altLang="ko-KR" dirty="0"/>
              <a:t>, 3</a:t>
            </a:r>
            <a:r>
              <a:rPr lang="ko-KR" altLang="en-US" dirty="0"/>
              <a:t>차원의 모든 공간이 벡터 스페이스가 되는 거지 그 일부분은 벡터 스페이스가 될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4515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</a:t>
            </a:r>
            <a:r>
              <a:rPr lang="ko-KR" altLang="en-US" dirty="0"/>
              <a:t>은 실수</a:t>
            </a:r>
            <a:r>
              <a:rPr lang="en-US" altLang="ko-KR" dirty="0"/>
              <a:t>. </a:t>
            </a:r>
            <a:r>
              <a:rPr lang="ko-KR" altLang="en-US" dirty="0"/>
              <a:t>제곱에 있는 것은 몇 차원 공간임</a:t>
            </a:r>
            <a:r>
              <a:rPr lang="en-US" altLang="ko-KR" dirty="0"/>
              <a:t>. </a:t>
            </a:r>
            <a:r>
              <a:rPr lang="ko-KR" altLang="en-US" dirty="0"/>
              <a:t>위는 </a:t>
            </a:r>
            <a:r>
              <a:rPr lang="en-US" altLang="ko-KR" dirty="0"/>
              <a:t>1</a:t>
            </a:r>
            <a:r>
              <a:rPr lang="ko-KR" altLang="en-US" dirty="0"/>
              <a:t>차원 공간</a:t>
            </a:r>
            <a:r>
              <a:rPr lang="en-US" altLang="ko-KR" dirty="0"/>
              <a:t>, 2</a:t>
            </a:r>
            <a:r>
              <a:rPr lang="ko-KR" altLang="en-US" dirty="0"/>
              <a:t>차원 공간</a:t>
            </a:r>
            <a:r>
              <a:rPr lang="en-US" altLang="ko-KR" dirty="0"/>
              <a:t>, 3</a:t>
            </a:r>
            <a:r>
              <a:rPr lang="ko-KR" altLang="en-US" dirty="0"/>
              <a:t>차원 공간</a:t>
            </a:r>
            <a:r>
              <a:rPr lang="en-US" altLang="ko-KR" dirty="0"/>
              <a:t>, N</a:t>
            </a:r>
            <a:r>
              <a:rPr lang="ko-KR" altLang="en-US" dirty="0"/>
              <a:t>차원 공간</a:t>
            </a:r>
            <a:r>
              <a:rPr lang="en-US" altLang="ko-KR" dirty="0"/>
              <a:t>. </a:t>
            </a:r>
            <a:r>
              <a:rPr lang="ko-KR" altLang="en-US" dirty="0"/>
              <a:t>모두 벡터 스페이스임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0605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</a:t>
            </a:r>
            <a:r>
              <a:rPr lang="ko-KR" altLang="en-US" dirty="0"/>
              <a:t>차원의 공간은 </a:t>
            </a:r>
            <a:r>
              <a:rPr lang="en-US" altLang="ko-KR" dirty="0"/>
              <a:t>n</a:t>
            </a:r>
            <a:r>
              <a:rPr lang="ko-KR" altLang="en-US" dirty="0"/>
              <a:t>개의 </a:t>
            </a:r>
            <a:r>
              <a:rPr lang="en-US" altLang="ko-KR" dirty="0"/>
              <a:t>component</a:t>
            </a:r>
            <a:r>
              <a:rPr lang="ko-KR" altLang="en-US" dirty="0"/>
              <a:t>로 구성돼 있는데</a:t>
            </a:r>
            <a:r>
              <a:rPr lang="en-US" altLang="ko-KR" dirty="0"/>
              <a:t>, </a:t>
            </a:r>
            <a:r>
              <a:rPr lang="ko-KR" altLang="en-US" dirty="0"/>
              <a:t>그 모든 벡터들이 채워져 있는 공간을 </a:t>
            </a:r>
            <a:r>
              <a:rPr lang="en-US" altLang="ko-KR" dirty="0"/>
              <a:t>n</a:t>
            </a:r>
            <a:r>
              <a:rPr lang="ko-KR" altLang="en-US" dirty="0"/>
              <a:t>차원의 스페이스</a:t>
            </a:r>
            <a:r>
              <a:rPr lang="en-US" altLang="ko-KR" dirty="0"/>
              <a:t>(</a:t>
            </a:r>
            <a:r>
              <a:rPr lang="ko-KR" altLang="en-US" dirty="0"/>
              <a:t>벡터 스페이스</a:t>
            </a:r>
            <a:r>
              <a:rPr lang="en-US" altLang="ko-KR" dirty="0"/>
              <a:t>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8688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저렇게 점을 찍어서 모든 게 채워진 것이 </a:t>
            </a:r>
            <a:r>
              <a:rPr lang="en-US" altLang="ko-KR" dirty="0"/>
              <a:t>1</a:t>
            </a:r>
            <a:r>
              <a:rPr lang="ko-KR" altLang="en-US" dirty="0"/>
              <a:t>차원의 벡터 스페이스</a:t>
            </a:r>
          </a:p>
        </p:txBody>
      </p:sp>
    </p:spTree>
    <p:extLst>
      <p:ext uri="{BB962C8B-B14F-4D97-AF65-F5344CB8AC3E}">
        <p14:creationId xmlns:p14="http://schemas.microsoft.com/office/powerpoint/2010/main" val="4170408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마찬가지임</a:t>
            </a:r>
            <a:r>
              <a:rPr lang="en-US" altLang="ko-KR" dirty="0"/>
              <a:t>. </a:t>
            </a:r>
            <a:r>
              <a:rPr lang="ko-KR" altLang="en-US" dirty="0"/>
              <a:t>모든 점 찍어서 다 채워진 것이 </a:t>
            </a:r>
            <a:r>
              <a:rPr lang="en-US" altLang="ko-KR" dirty="0"/>
              <a:t>2</a:t>
            </a:r>
            <a:r>
              <a:rPr lang="ko-KR" altLang="en-US" dirty="0"/>
              <a:t>차원의 벡터 스페이스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941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행렬의 형태임</a:t>
            </a:r>
            <a:r>
              <a:rPr lang="en-US" altLang="ko-KR" dirty="0"/>
              <a:t>. </a:t>
            </a:r>
            <a:r>
              <a:rPr lang="ko-KR" altLang="en-US" dirty="0"/>
              <a:t>행렬의 크기를 이야기 할 때 </a:t>
            </a:r>
            <a:r>
              <a:rPr lang="en-US" altLang="ko-KR" dirty="0"/>
              <a:t>dimension</a:t>
            </a:r>
            <a:r>
              <a:rPr lang="ko-KR" altLang="en-US" dirty="0"/>
              <a:t>이라고 함</a:t>
            </a:r>
            <a:r>
              <a:rPr lang="en-US" altLang="ko-KR" dirty="0"/>
              <a:t>. </a:t>
            </a:r>
            <a:r>
              <a:rPr lang="ko-KR" altLang="en-US" dirty="0"/>
              <a:t>행을 먼저 말하고 열을 말하면 됨</a:t>
            </a:r>
            <a:r>
              <a:rPr lang="en-US" altLang="ko-KR" dirty="0"/>
              <a:t>. </a:t>
            </a:r>
            <a:r>
              <a:rPr lang="ko-KR" altLang="en-US" dirty="0"/>
              <a:t>이 때 이 행렬은 </a:t>
            </a:r>
            <a:r>
              <a:rPr lang="en-US" altLang="ko-KR" dirty="0"/>
              <a:t>m</a:t>
            </a:r>
            <a:r>
              <a:rPr lang="ko-KR" altLang="en-US" dirty="0"/>
              <a:t>행 </a:t>
            </a:r>
            <a:r>
              <a:rPr lang="en-US" altLang="ko-KR" dirty="0"/>
              <a:t>n</a:t>
            </a:r>
            <a:r>
              <a:rPr lang="ko-KR" altLang="en-US" dirty="0"/>
              <a:t>열이므로 </a:t>
            </a:r>
            <a:r>
              <a:rPr lang="en-US" altLang="ko-KR" dirty="0"/>
              <a:t>m * n </a:t>
            </a:r>
            <a:r>
              <a:rPr lang="ko-KR" altLang="en-US" dirty="0"/>
              <a:t>행렬임</a:t>
            </a:r>
            <a:r>
              <a:rPr lang="en-US" altLang="ko-KR" dirty="0"/>
              <a:t>. M by n </a:t>
            </a:r>
            <a:r>
              <a:rPr lang="ko-KR" altLang="en-US" dirty="0"/>
              <a:t>행렬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58967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마찬가지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812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마찬가지</a:t>
            </a:r>
            <a:r>
              <a:rPr lang="en-US" altLang="ko-KR" dirty="0"/>
              <a:t>. N</a:t>
            </a:r>
            <a:r>
              <a:rPr lang="ko-KR" altLang="en-US" dirty="0"/>
              <a:t>개의 </a:t>
            </a:r>
            <a:r>
              <a:rPr lang="en-US" altLang="ko-KR" dirty="0"/>
              <a:t>component</a:t>
            </a:r>
            <a:r>
              <a:rPr lang="ko-KR" altLang="en-US" dirty="0"/>
              <a:t>가 그 공간을 다 채우면 벡터 스페이스</a:t>
            </a:r>
          </a:p>
        </p:txBody>
      </p:sp>
    </p:spTree>
    <p:extLst>
      <p:ext uri="{BB962C8B-B14F-4D97-AF65-F5344CB8AC3E}">
        <p14:creationId xmlns:p14="http://schemas.microsoft.com/office/powerpoint/2010/main" val="356234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A(</a:t>
            </a:r>
            <a:r>
              <a:rPr lang="en-US" altLang="ko-KR" dirty="0" err="1"/>
              <a:t>mxn</a:t>
            </a:r>
            <a:r>
              <a:rPr lang="en-US" altLang="ko-KR" dirty="0"/>
              <a:t>)</a:t>
            </a:r>
            <a:r>
              <a:rPr lang="ko-KR" altLang="en-US" dirty="0"/>
              <a:t>은 행렬을 가리킴</a:t>
            </a:r>
            <a:r>
              <a:rPr lang="en-US" altLang="ko-KR" dirty="0"/>
              <a:t>. </a:t>
            </a:r>
            <a:r>
              <a:rPr lang="ko-KR" altLang="en-US" dirty="0"/>
              <a:t>어떤 행렬이 있다면</a:t>
            </a:r>
            <a:r>
              <a:rPr lang="en-US" altLang="ko-KR" dirty="0"/>
              <a:t>, </a:t>
            </a:r>
            <a:r>
              <a:rPr lang="ko-KR" altLang="en-US" dirty="0"/>
              <a:t>그것의 </a:t>
            </a:r>
            <a:r>
              <a:rPr lang="en-US" altLang="ko-KR" dirty="0"/>
              <a:t>column</a:t>
            </a:r>
            <a:r>
              <a:rPr lang="ko-KR" altLang="en-US" dirty="0"/>
              <a:t>에 해당하는 벡터들이 </a:t>
            </a:r>
            <a:r>
              <a:rPr lang="en-US" altLang="ko-KR" dirty="0"/>
              <a:t>spanning</a:t>
            </a:r>
            <a:r>
              <a:rPr lang="ko-KR" altLang="en-US" dirty="0"/>
              <a:t>해서 만들어내는 것을 </a:t>
            </a:r>
            <a:r>
              <a:rPr lang="en-US" altLang="ko-KR" dirty="0"/>
              <a:t>column space</a:t>
            </a:r>
            <a:r>
              <a:rPr lang="ko-KR" altLang="en-US" dirty="0"/>
              <a:t>라고 한다</a:t>
            </a:r>
            <a:r>
              <a:rPr lang="en-US" altLang="ko-KR" dirty="0"/>
              <a:t>. column </a:t>
            </a:r>
            <a:r>
              <a:rPr lang="ko-KR" altLang="en-US" dirty="0"/>
              <a:t>벡터들의 </a:t>
            </a:r>
            <a:r>
              <a:rPr lang="en-US" altLang="ko-KR" dirty="0"/>
              <a:t>linear combination</a:t>
            </a:r>
            <a:r>
              <a:rPr lang="ko-KR" altLang="en-US" dirty="0"/>
              <a:t>으로 만들어내는 모든 공간을 </a:t>
            </a:r>
            <a:r>
              <a:rPr lang="en-US" altLang="ko-KR" dirty="0"/>
              <a:t>column space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4888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2, 1</a:t>
            </a:r>
            <a:r>
              <a:rPr lang="ko-KR" altLang="en-US" dirty="0"/>
              <a:t>의 </a:t>
            </a:r>
            <a:r>
              <a:rPr lang="en-US" altLang="ko-KR" dirty="0"/>
              <a:t>column </a:t>
            </a:r>
            <a:r>
              <a:rPr lang="ko-KR" altLang="en-US" dirty="0"/>
              <a:t>벡터</a:t>
            </a:r>
            <a:r>
              <a:rPr lang="en-US" altLang="ko-KR" dirty="0"/>
              <a:t>, -1, 3</a:t>
            </a:r>
            <a:r>
              <a:rPr lang="ko-KR" altLang="en-US" dirty="0"/>
              <a:t>의 </a:t>
            </a:r>
            <a:r>
              <a:rPr lang="en-US" altLang="ko-KR" dirty="0"/>
              <a:t>column </a:t>
            </a:r>
            <a:r>
              <a:rPr lang="ko-KR" altLang="en-US" dirty="0"/>
              <a:t>벡터가 있다</a:t>
            </a:r>
            <a:r>
              <a:rPr lang="en-US" altLang="ko-KR" dirty="0"/>
              <a:t>. </a:t>
            </a:r>
            <a:r>
              <a:rPr lang="ko-KR" altLang="en-US" dirty="0"/>
              <a:t>이 때 이 두 개의 </a:t>
            </a:r>
            <a:r>
              <a:rPr lang="en-US" altLang="ko-KR" dirty="0"/>
              <a:t>column </a:t>
            </a:r>
            <a:r>
              <a:rPr lang="ko-KR" altLang="en-US" dirty="0"/>
              <a:t>벡터를 </a:t>
            </a:r>
            <a:r>
              <a:rPr lang="en-US" altLang="ko-KR" dirty="0"/>
              <a:t>2</a:t>
            </a:r>
            <a:r>
              <a:rPr lang="ko-KR" altLang="en-US" dirty="0"/>
              <a:t>차원 공간에 찍고</a:t>
            </a:r>
            <a:r>
              <a:rPr lang="en-US" altLang="ko-KR" dirty="0"/>
              <a:t>, </a:t>
            </a:r>
            <a:r>
              <a:rPr lang="ko-KR" altLang="en-US" dirty="0"/>
              <a:t>그 두 점에 뭐를 곱하고 더하고 해서 </a:t>
            </a:r>
            <a:r>
              <a:rPr lang="en-US" altLang="ko-KR" dirty="0"/>
              <a:t>linear combination</a:t>
            </a:r>
            <a:r>
              <a:rPr lang="ko-KR" altLang="en-US" dirty="0"/>
              <a:t>을 하고</a:t>
            </a:r>
            <a:r>
              <a:rPr lang="en-US" altLang="ko-KR" dirty="0"/>
              <a:t>, </a:t>
            </a:r>
            <a:r>
              <a:rPr lang="ko-KR" altLang="en-US" dirty="0"/>
              <a:t>또 계속 </a:t>
            </a:r>
            <a:r>
              <a:rPr lang="en-US" altLang="ko-KR" dirty="0"/>
              <a:t>linear combination</a:t>
            </a:r>
            <a:r>
              <a:rPr lang="ko-KR" altLang="en-US" dirty="0"/>
              <a:t>을 하고</a:t>
            </a:r>
            <a:r>
              <a:rPr lang="en-US" altLang="ko-KR" dirty="0"/>
              <a:t>, </a:t>
            </a:r>
            <a:r>
              <a:rPr lang="ko-KR" altLang="en-US" dirty="0"/>
              <a:t>그렇게 무한대로 반복하면 모든 </a:t>
            </a:r>
            <a:r>
              <a:rPr lang="en-US" altLang="ko-KR" dirty="0"/>
              <a:t>space</a:t>
            </a:r>
            <a:r>
              <a:rPr lang="ko-KR" altLang="en-US" dirty="0"/>
              <a:t>를 채우게 됨</a:t>
            </a:r>
            <a:r>
              <a:rPr lang="en-US" altLang="ko-KR" dirty="0"/>
              <a:t>. </a:t>
            </a:r>
            <a:r>
              <a:rPr lang="ko-KR" altLang="en-US" dirty="0"/>
              <a:t>그것이 </a:t>
            </a:r>
            <a:r>
              <a:rPr lang="en-US" altLang="ko-KR" dirty="0"/>
              <a:t>column </a:t>
            </a:r>
            <a:r>
              <a:rPr lang="ko-KR" altLang="en-US" dirty="0"/>
              <a:t>벡터에 의한 </a:t>
            </a:r>
            <a:r>
              <a:rPr lang="en-US" altLang="ko-KR" dirty="0"/>
              <a:t>column space. </a:t>
            </a:r>
            <a:r>
              <a:rPr lang="ko-KR" altLang="en-US" dirty="0"/>
              <a:t>이 때 </a:t>
            </a:r>
            <a:r>
              <a:rPr lang="en-US" altLang="ko-KR" dirty="0"/>
              <a:t>column</a:t>
            </a:r>
            <a:r>
              <a:rPr lang="ko-KR" altLang="en-US" dirty="0"/>
              <a:t> 스페이스의 차원은 </a:t>
            </a:r>
            <a:r>
              <a:rPr lang="en-US" altLang="ko-KR" dirty="0"/>
              <a:t>column </a:t>
            </a:r>
            <a:r>
              <a:rPr lang="ko-KR" altLang="en-US" dirty="0"/>
              <a:t>벡터의 차원을 넘어설 순 없다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원래 있던 차원에서 그 차원을 넘어서지는 않음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기하학적으로 해석하면</a:t>
            </a:r>
            <a:r>
              <a:rPr lang="en-US" altLang="ko-KR" dirty="0"/>
              <a:t>, </a:t>
            </a:r>
            <a:r>
              <a:rPr lang="ko-KR" altLang="en-US" dirty="0"/>
              <a:t>위 두 벡터를 점으로 찍으면 그 두 벡터는 평면을 만들게 된다</a:t>
            </a:r>
            <a:r>
              <a:rPr lang="en-US" altLang="ko-KR" dirty="0"/>
              <a:t>. </a:t>
            </a:r>
            <a:r>
              <a:rPr lang="ko-KR" altLang="en-US" dirty="0"/>
              <a:t>그럼 그 평면 자체를 </a:t>
            </a:r>
            <a:r>
              <a:rPr lang="ko-KR" altLang="en-US" dirty="0" err="1"/>
              <a:t>확장시킬</a:t>
            </a:r>
            <a:r>
              <a:rPr lang="ko-KR" altLang="en-US" dirty="0"/>
              <a:t> 수 있다</a:t>
            </a:r>
            <a:r>
              <a:rPr lang="en-US" altLang="ko-KR" dirty="0"/>
              <a:t>. </a:t>
            </a:r>
            <a:r>
              <a:rPr lang="ko-KR" altLang="en-US" dirty="0"/>
              <a:t>그러면 결국 전체 스페이스를 다 덮게 됨</a:t>
            </a:r>
            <a:r>
              <a:rPr lang="en-US" altLang="ko-KR" dirty="0"/>
              <a:t>. </a:t>
            </a:r>
            <a:r>
              <a:rPr lang="ko-KR" altLang="en-US" dirty="0"/>
              <a:t>이것이 </a:t>
            </a:r>
            <a:r>
              <a:rPr lang="en-US" altLang="ko-KR" dirty="0"/>
              <a:t>spanning. </a:t>
            </a:r>
            <a:r>
              <a:rPr lang="ko-KR" altLang="en-US" dirty="0"/>
              <a:t>원점이 있고</a:t>
            </a:r>
            <a:r>
              <a:rPr lang="en-US" altLang="ko-KR" dirty="0"/>
              <a:t>, </a:t>
            </a:r>
            <a:r>
              <a:rPr lang="ko-KR" altLang="en-US" dirty="0"/>
              <a:t>두개의 </a:t>
            </a:r>
            <a:r>
              <a:rPr lang="en-US" altLang="ko-KR" dirty="0"/>
              <a:t>column </a:t>
            </a:r>
            <a:r>
              <a:rPr lang="ko-KR" altLang="en-US" dirty="0"/>
              <a:t>벡터의 점을 찍고</a:t>
            </a:r>
            <a:r>
              <a:rPr lang="en-US" altLang="ko-KR" dirty="0"/>
              <a:t>, </a:t>
            </a:r>
            <a:r>
              <a:rPr lang="ko-KR" altLang="en-US" dirty="0"/>
              <a:t>그 점들을 다 이으면 삼각형이 됨</a:t>
            </a:r>
            <a:r>
              <a:rPr lang="en-US" altLang="ko-KR" dirty="0"/>
              <a:t>. </a:t>
            </a:r>
            <a:r>
              <a:rPr lang="ko-KR" altLang="en-US" dirty="0"/>
              <a:t>그리고 그 삼각형을 쭉 확장하면 </a:t>
            </a:r>
            <a:r>
              <a:rPr lang="en-US" altLang="ko-KR" dirty="0"/>
              <a:t>column space</a:t>
            </a:r>
            <a:r>
              <a:rPr lang="ko-KR" altLang="en-US" dirty="0"/>
              <a:t>임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8469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슬라이드를 그림으로 나타낸 것</a:t>
            </a:r>
            <a:r>
              <a:rPr lang="en-US" altLang="ko-KR" dirty="0"/>
              <a:t>. </a:t>
            </a:r>
            <a:r>
              <a:rPr lang="ko-KR" altLang="en-US" dirty="0"/>
              <a:t>저 두 점으로 </a:t>
            </a:r>
            <a:r>
              <a:rPr lang="en-US" altLang="ko-KR" dirty="0"/>
              <a:t>linear combination</a:t>
            </a:r>
            <a:r>
              <a:rPr lang="ko-KR" altLang="en-US" dirty="0"/>
              <a:t>을 해서 전체를 덮을 수 있음</a:t>
            </a:r>
            <a:r>
              <a:rPr lang="en-US" altLang="ko-KR" dirty="0"/>
              <a:t>. </a:t>
            </a:r>
            <a:r>
              <a:rPr lang="ko-KR" altLang="en-US" dirty="0"/>
              <a:t>또한 저 두 벡터가 만드는 평면을 </a:t>
            </a:r>
            <a:r>
              <a:rPr lang="ko-KR" altLang="en-US" dirty="0" err="1"/>
              <a:t>확장시켜</a:t>
            </a:r>
            <a:r>
              <a:rPr lang="ko-KR" altLang="en-US" dirty="0"/>
              <a:t> 전체를 덮을 수 있음</a:t>
            </a:r>
            <a:r>
              <a:rPr lang="en-US" altLang="ko-KR" dirty="0"/>
              <a:t> </a:t>
            </a:r>
            <a:r>
              <a:rPr lang="ko-KR" altLang="en-US" dirty="0"/>
              <a:t>그것이 </a:t>
            </a:r>
            <a:r>
              <a:rPr lang="en-US" altLang="ko-KR" dirty="0"/>
              <a:t>column</a:t>
            </a:r>
            <a:r>
              <a:rPr lang="ko-KR" altLang="en-US" dirty="0"/>
              <a:t> </a:t>
            </a:r>
            <a:r>
              <a:rPr lang="en-US" altLang="ko-KR" dirty="0"/>
              <a:t>space.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저 두개는 </a:t>
            </a:r>
            <a:r>
              <a:rPr lang="en-US" altLang="ko-KR" dirty="0"/>
              <a:t>independent</a:t>
            </a:r>
            <a:r>
              <a:rPr lang="ko-KR" altLang="en-US" dirty="0"/>
              <a:t>함</a:t>
            </a:r>
            <a:r>
              <a:rPr lang="en-US" altLang="ko-KR" dirty="0"/>
              <a:t>. Independent</a:t>
            </a:r>
            <a:r>
              <a:rPr lang="ko-KR" altLang="en-US" dirty="0"/>
              <a:t>하다는 것은 같은 선상에 있지 않다는 것임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8607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Independent </a:t>
            </a:r>
            <a:r>
              <a:rPr lang="ko-KR" altLang="en-US" dirty="0"/>
              <a:t>한 것의 개수는 </a:t>
            </a:r>
            <a:r>
              <a:rPr lang="en-US" altLang="ko-KR" dirty="0"/>
              <a:t>2</a:t>
            </a:r>
            <a:r>
              <a:rPr lang="ko-KR" altLang="en-US" dirty="0"/>
              <a:t>개이므로 </a:t>
            </a:r>
            <a:r>
              <a:rPr lang="en-US" altLang="ko-KR" dirty="0"/>
              <a:t>rank</a:t>
            </a:r>
            <a:r>
              <a:rPr lang="ko-KR" altLang="en-US" dirty="0"/>
              <a:t>는 </a:t>
            </a:r>
            <a:r>
              <a:rPr lang="en-US" altLang="ko-KR" dirty="0"/>
              <a:t>2. </a:t>
            </a:r>
            <a:r>
              <a:rPr lang="ko-KR" altLang="en-US" dirty="0"/>
              <a:t>그래서 </a:t>
            </a:r>
            <a:r>
              <a:rPr lang="en-US" altLang="ko-KR" dirty="0"/>
              <a:t>column space</a:t>
            </a:r>
            <a:r>
              <a:rPr lang="ko-KR" altLang="en-US" dirty="0"/>
              <a:t>의 차원도 </a:t>
            </a:r>
            <a:r>
              <a:rPr lang="en-US" altLang="ko-KR" dirty="0"/>
              <a:t>2.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487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 </a:t>
            </a:r>
            <a:r>
              <a:rPr lang="en-US" altLang="ko-KR" dirty="0"/>
              <a:t>Independent</a:t>
            </a:r>
            <a:r>
              <a:rPr lang="ko-KR" altLang="en-US" dirty="0"/>
              <a:t>한 </a:t>
            </a:r>
            <a:r>
              <a:rPr lang="en-US" altLang="ko-KR" dirty="0"/>
              <a:t>column</a:t>
            </a:r>
            <a:r>
              <a:rPr lang="ko-KR" altLang="en-US" dirty="0"/>
              <a:t> 벡터의 </a:t>
            </a:r>
            <a:r>
              <a:rPr lang="en-US" altLang="ko-KR" dirty="0"/>
              <a:t>linear combination</a:t>
            </a:r>
            <a:r>
              <a:rPr lang="ko-KR" altLang="en-US" dirty="0"/>
              <a:t>들은 저 무수한 공간을 다 채울 수 있음</a:t>
            </a:r>
            <a:r>
              <a:rPr lang="en-US" altLang="ko-KR" dirty="0"/>
              <a:t>. </a:t>
            </a:r>
            <a:r>
              <a:rPr lang="ko-KR" altLang="en-US" dirty="0"/>
              <a:t>위 그림은 </a:t>
            </a:r>
            <a:r>
              <a:rPr lang="en-US" altLang="ko-KR" dirty="0"/>
              <a:t>linear combination</a:t>
            </a:r>
            <a:r>
              <a:rPr lang="ko-KR" altLang="en-US" dirty="0"/>
              <a:t>을 표현한 것</a:t>
            </a:r>
            <a:r>
              <a:rPr lang="en-US" altLang="ko-KR" dirty="0"/>
              <a:t>. </a:t>
            </a:r>
            <a:r>
              <a:rPr lang="ko-KR" altLang="en-US" dirty="0"/>
              <a:t>위 그림에서 화살표의 뜻은 각각의 </a:t>
            </a:r>
            <a:r>
              <a:rPr lang="en-US" altLang="ko-KR" dirty="0"/>
              <a:t>column </a:t>
            </a:r>
            <a:r>
              <a:rPr lang="ko-KR" altLang="en-US" dirty="0"/>
              <a:t>벡터에 무엇을 곱해서 그 점이 저 화살표 있는 선의 어디로든 이동할 수 있다는 뜻이고</a:t>
            </a:r>
            <a:r>
              <a:rPr lang="en-US" altLang="ko-KR" dirty="0"/>
              <a:t>, </a:t>
            </a:r>
            <a:r>
              <a:rPr lang="ko-KR" altLang="en-US" dirty="0"/>
              <a:t>그렇게 해서 나온 것들을 다 더한다고 하면 위 평면을 다 채울 수 있게 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화살표로 만든 직선은 스케일링 한 것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142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Whole space- </a:t>
            </a:r>
            <a:r>
              <a:rPr lang="ko-KR" altLang="en-US" dirty="0"/>
              <a:t>벡터 자체가 가지고 있는 차원</a:t>
            </a:r>
            <a:r>
              <a:rPr lang="en-US" altLang="ko-KR" dirty="0"/>
              <a:t>. </a:t>
            </a:r>
            <a:r>
              <a:rPr lang="ko-KR" altLang="en-US" dirty="0"/>
              <a:t>벡터가 </a:t>
            </a:r>
            <a:r>
              <a:rPr lang="en-US" altLang="ko-KR" dirty="0"/>
              <a:t>2</a:t>
            </a:r>
            <a:r>
              <a:rPr lang="ko-KR" altLang="en-US" dirty="0"/>
              <a:t>차원이면 그 </a:t>
            </a:r>
            <a:r>
              <a:rPr lang="en-US" altLang="ko-KR" dirty="0"/>
              <a:t>2</a:t>
            </a:r>
            <a:r>
              <a:rPr lang="ko-KR" altLang="en-US" dirty="0"/>
              <a:t>차원 그대로 </a:t>
            </a:r>
            <a:r>
              <a:rPr lang="en-US" altLang="ko-KR" dirty="0"/>
              <a:t>whole space</a:t>
            </a:r>
            <a:r>
              <a:rPr lang="ko-KR" altLang="en-US" dirty="0"/>
              <a:t>도 </a:t>
            </a:r>
            <a:r>
              <a:rPr lang="en-US" altLang="ko-KR" dirty="0"/>
              <a:t>2</a:t>
            </a:r>
            <a:r>
              <a:rPr lang="ko-KR" altLang="en-US" dirty="0"/>
              <a:t>차원임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/>
              <a:t>whole space</a:t>
            </a:r>
            <a:r>
              <a:rPr lang="ko-KR" altLang="en-US" dirty="0"/>
              <a:t>는 </a:t>
            </a:r>
            <a:r>
              <a:rPr lang="en-US" altLang="ko-KR" dirty="0"/>
              <a:t>column-wise whole</a:t>
            </a:r>
            <a:r>
              <a:rPr lang="ko-KR" altLang="en-US" dirty="0"/>
              <a:t> </a:t>
            </a:r>
            <a:r>
              <a:rPr lang="en-US" altLang="ko-KR" dirty="0"/>
              <a:t>space</a:t>
            </a:r>
          </a:p>
          <a:p>
            <a:r>
              <a:rPr lang="en-US" altLang="ko-KR" dirty="0"/>
              <a:t>Column space- </a:t>
            </a:r>
            <a:r>
              <a:rPr lang="ko-KR" altLang="en-US" dirty="0"/>
              <a:t>여기서는 전체 다 채우므로 </a:t>
            </a:r>
            <a:r>
              <a:rPr lang="en-US" altLang="ko-KR" dirty="0"/>
              <a:t>2</a:t>
            </a:r>
            <a:r>
              <a:rPr lang="ko-KR" altLang="en-US" dirty="0"/>
              <a:t>차원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4809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Column </a:t>
            </a:r>
            <a:r>
              <a:rPr lang="ko-KR" altLang="en-US" dirty="0"/>
              <a:t>벡터 두개</a:t>
            </a:r>
            <a:r>
              <a:rPr lang="en-US" altLang="ko-KR" dirty="0"/>
              <a:t>. 2,1</a:t>
            </a:r>
            <a:r>
              <a:rPr lang="ko-KR" altLang="en-US" dirty="0"/>
              <a:t>과</a:t>
            </a:r>
            <a:r>
              <a:rPr lang="en-US" altLang="ko-KR" dirty="0"/>
              <a:t> -1,-0.5. </a:t>
            </a:r>
            <a:r>
              <a:rPr lang="ko-KR" altLang="en-US" dirty="0"/>
              <a:t>이는 </a:t>
            </a:r>
            <a:r>
              <a:rPr lang="en-US" altLang="ko-KR" dirty="0"/>
              <a:t>dependent</a:t>
            </a:r>
            <a:r>
              <a:rPr lang="ko-KR" altLang="en-US" dirty="0"/>
              <a:t>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40477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때 이 두개는 한 </a:t>
            </a:r>
            <a:r>
              <a:rPr lang="en-US" altLang="ko-KR" dirty="0"/>
              <a:t>line </a:t>
            </a:r>
            <a:r>
              <a:rPr lang="ko-KR" altLang="en-US" dirty="0"/>
              <a:t>선상에 있으므로 </a:t>
            </a:r>
            <a:r>
              <a:rPr lang="en-US" altLang="ko-KR" dirty="0"/>
              <a:t>dependent</a:t>
            </a:r>
            <a:r>
              <a:rPr lang="ko-KR" altLang="en-US" dirty="0"/>
              <a:t>임</a:t>
            </a:r>
            <a:r>
              <a:rPr lang="en-US" altLang="ko-KR" dirty="0"/>
              <a:t>. Spanning</a:t>
            </a:r>
            <a:r>
              <a:rPr lang="ko-KR" altLang="en-US" dirty="0"/>
              <a:t>도 할 수 없다</a:t>
            </a:r>
            <a:r>
              <a:rPr lang="en-US" altLang="ko-KR" dirty="0"/>
              <a:t>. </a:t>
            </a:r>
            <a:r>
              <a:rPr lang="ko-KR" altLang="en-US" dirty="0"/>
              <a:t>원점과 저 두개를 연결해도 삼각형이 안 나옴</a:t>
            </a:r>
            <a:r>
              <a:rPr lang="en-US" altLang="ko-KR" dirty="0"/>
              <a:t>. </a:t>
            </a:r>
            <a:r>
              <a:rPr lang="ko-KR" altLang="en-US" dirty="0"/>
              <a:t>아무리 확장을 해도 </a:t>
            </a:r>
            <a:r>
              <a:rPr lang="en-US" altLang="ko-KR" dirty="0"/>
              <a:t>line</a:t>
            </a:r>
            <a:r>
              <a:rPr lang="ko-KR" altLang="en-US" dirty="0"/>
              <a:t>이 확장될 뿐이지 나머지 공간을 채울 수 없음</a:t>
            </a:r>
            <a:r>
              <a:rPr lang="en-US" altLang="ko-KR" dirty="0"/>
              <a:t>. </a:t>
            </a:r>
            <a:r>
              <a:rPr lang="ko-KR" altLang="en-US" dirty="0"/>
              <a:t>마찬가지로 저 두 점을 이용해 </a:t>
            </a:r>
            <a:r>
              <a:rPr lang="en-US" altLang="ko-KR" dirty="0"/>
              <a:t>linear combination</a:t>
            </a:r>
            <a:r>
              <a:rPr lang="ko-KR" altLang="en-US" dirty="0"/>
              <a:t>을 해도 저 </a:t>
            </a:r>
            <a:r>
              <a:rPr lang="en-US" altLang="ko-KR" dirty="0"/>
              <a:t>line </a:t>
            </a:r>
            <a:r>
              <a:rPr lang="ko-KR" altLang="en-US" dirty="0"/>
              <a:t>선상에 나온다</a:t>
            </a:r>
            <a:r>
              <a:rPr lang="en-US" altLang="ko-KR" dirty="0"/>
              <a:t>. Col1</a:t>
            </a:r>
            <a:r>
              <a:rPr lang="ko-KR" altLang="en-US" dirty="0"/>
              <a:t>에 뭐를 곱하고 </a:t>
            </a:r>
            <a:r>
              <a:rPr lang="en-US" altLang="ko-KR" dirty="0"/>
              <a:t>col2</a:t>
            </a:r>
            <a:r>
              <a:rPr lang="ko-KR" altLang="en-US" dirty="0"/>
              <a:t>에 뭐를 곱한다고 했을 때 어차피 그 결과는 저 </a:t>
            </a:r>
            <a:r>
              <a:rPr lang="en-US" altLang="ko-KR" dirty="0"/>
              <a:t>line</a:t>
            </a:r>
            <a:r>
              <a:rPr lang="ko-KR" altLang="en-US" dirty="0"/>
              <a:t>에서 만들어지므로 그 두 값을 더한다고 해도 저 </a:t>
            </a:r>
            <a:r>
              <a:rPr lang="en-US" altLang="ko-KR" dirty="0"/>
              <a:t>line</a:t>
            </a:r>
            <a:r>
              <a:rPr lang="ko-KR" altLang="en-US" dirty="0"/>
              <a:t>에 만들어지므로 당연한 것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column space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차원</a:t>
            </a:r>
            <a:r>
              <a:rPr lang="en-US" altLang="ko-KR" dirty="0"/>
              <a:t>, whole space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차원</a:t>
            </a:r>
            <a:r>
              <a:rPr lang="en-US" altLang="ko-KR" dirty="0"/>
              <a:t>. Null</a:t>
            </a:r>
            <a:r>
              <a:rPr lang="ko-KR" altLang="en-US" dirty="0"/>
              <a:t> </a:t>
            </a:r>
            <a:r>
              <a:rPr lang="en-US" altLang="ko-KR" dirty="0"/>
              <a:t>space</a:t>
            </a:r>
            <a:r>
              <a:rPr lang="ko-KR" altLang="en-US" dirty="0"/>
              <a:t>도 </a:t>
            </a:r>
            <a:r>
              <a:rPr lang="en-US" altLang="ko-KR" dirty="0"/>
              <a:t>1</a:t>
            </a:r>
            <a:r>
              <a:rPr lang="ko-KR" altLang="en-US" dirty="0"/>
              <a:t>차원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en-US" altLang="ko-KR" dirty="0"/>
              <a:t>null space</a:t>
            </a:r>
            <a:r>
              <a:rPr lang="ko-KR" altLang="en-US" dirty="0"/>
              <a:t>는 </a:t>
            </a:r>
            <a:r>
              <a:rPr lang="en-US" altLang="ko-KR" dirty="0"/>
              <a:t>column space</a:t>
            </a:r>
            <a:r>
              <a:rPr lang="ko-KR" altLang="en-US" dirty="0"/>
              <a:t>와 </a:t>
            </a:r>
            <a:r>
              <a:rPr lang="en-US" altLang="ko-KR" dirty="0"/>
              <a:t>orthogonal</a:t>
            </a:r>
            <a:r>
              <a:rPr lang="ko-KR" altLang="en-US" dirty="0"/>
              <a:t>하고 원점 지나는 직선이 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9890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벡터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46584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Linear combination</a:t>
            </a:r>
            <a:r>
              <a:rPr lang="ko-KR" altLang="en-US" dirty="0"/>
              <a:t>은 몇 곱하고 </a:t>
            </a:r>
            <a:r>
              <a:rPr lang="ko-KR" altLang="en-US" dirty="0" err="1"/>
              <a:t>더해봤자</a:t>
            </a:r>
            <a:r>
              <a:rPr lang="ko-KR" altLang="en-US" dirty="0"/>
              <a:t> 저 선상에만 있을 수 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Whole space</a:t>
            </a:r>
            <a:r>
              <a:rPr lang="ko-KR" altLang="en-US" dirty="0"/>
              <a:t>는 </a:t>
            </a:r>
            <a:r>
              <a:rPr lang="en-US" altLang="ko-KR" dirty="0"/>
              <a:t>2</a:t>
            </a:r>
            <a:r>
              <a:rPr lang="ko-KR" altLang="en-US" dirty="0"/>
              <a:t>차원이지만 </a:t>
            </a:r>
            <a:r>
              <a:rPr lang="en-US" altLang="ko-KR" dirty="0"/>
              <a:t>column</a:t>
            </a:r>
            <a:r>
              <a:rPr lang="ko-KR" altLang="en-US" dirty="0"/>
              <a:t> </a:t>
            </a:r>
            <a:r>
              <a:rPr lang="en-US" altLang="ko-KR" dirty="0"/>
              <a:t>space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차원 </a:t>
            </a:r>
            <a:r>
              <a:rPr lang="en-US" altLang="ko-KR" dirty="0"/>
              <a:t>line</a:t>
            </a:r>
            <a:r>
              <a:rPr lang="ko-KR" altLang="en-US" dirty="0"/>
              <a:t>에 불과하다는 것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88228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Dim</a:t>
            </a:r>
            <a:r>
              <a:rPr lang="ko-KR" altLang="en-US" dirty="0"/>
              <a:t>은 </a:t>
            </a:r>
            <a:r>
              <a:rPr lang="en-US" altLang="ko-KR" dirty="0"/>
              <a:t>dimension. Whole space</a:t>
            </a:r>
            <a:r>
              <a:rPr lang="ko-KR" altLang="en-US" dirty="0"/>
              <a:t>가 </a:t>
            </a:r>
            <a:r>
              <a:rPr lang="ko-KR" altLang="en-US"/>
              <a:t>몇 차원인가는 </a:t>
            </a:r>
            <a:r>
              <a:rPr lang="ko-KR" altLang="en-US" dirty="0"/>
              <a:t>행렬이 몇 개의 </a:t>
            </a:r>
            <a:r>
              <a:rPr lang="en-US" altLang="ko-KR" dirty="0"/>
              <a:t>row</a:t>
            </a:r>
            <a:r>
              <a:rPr lang="ko-KR" altLang="en-US" dirty="0"/>
              <a:t>가 있는지 찾으면 됨</a:t>
            </a:r>
            <a:r>
              <a:rPr lang="en-US" altLang="ko-KR" dirty="0"/>
              <a:t>. column space</a:t>
            </a:r>
            <a:r>
              <a:rPr lang="ko-KR" altLang="en-US" dirty="0"/>
              <a:t>의 차원은 </a:t>
            </a:r>
            <a:r>
              <a:rPr lang="en-US" altLang="ko-KR" dirty="0"/>
              <a:t>independent</a:t>
            </a:r>
            <a:r>
              <a:rPr lang="ko-KR" altLang="en-US" dirty="0"/>
              <a:t>한 </a:t>
            </a:r>
            <a:r>
              <a:rPr lang="en-US" altLang="ko-KR" dirty="0"/>
              <a:t>column</a:t>
            </a:r>
            <a:r>
              <a:rPr lang="ko-KR" altLang="en-US" dirty="0"/>
              <a:t>이 몇 개인가에 따름</a:t>
            </a:r>
            <a:r>
              <a:rPr lang="en-US" altLang="ko-KR" dirty="0"/>
              <a:t>. Independent</a:t>
            </a:r>
            <a:r>
              <a:rPr lang="ko-KR" altLang="en-US" dirty="0"/>
              <a:t>할 때와 </a:t>
            </a:r>
            <a:r>
              <a:rPr lang="en-US" altLang="ko-KR" dirty="0"/>
              <a:t>dependent </a:t>
            </a:r>
            <a:r>
              <a:rPr lang="ko-KR" altLang="en-US" dirty="0"/>
              <a:t>할 때의 </a:t>
            </a:r>
            <a:r>
              <a:rPr lang="en-US" altLang="ko-KR" dirty="0"/>
              <a:t>column space</a:t>
            </a:r>
            <a:r>
              <a:rPr lang="ko-KR" altLang="en-US" dirty="0"/>
              <a:t>가 다름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846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Whole space</a:t>
            </a:r>
            <a:r>
              <a:rPr lang="ko-KR" altLang="en-US" dirty="0"/>
              <a:t>는 </a:t>
            </a:r>
            <a:r>
              <a:rPr lang="en-US" altLang="ko-KR" dirty="0"/>
              <a:t>row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개 있으므로 </a:t>
            </a:r>
            <a:r>
              <a:rPr lang="en-US" altLang="ko-KR" dirty="0"/>
              <a:t>3</a:t>
            </a:r>
            <a:r>
              <a:rPr lang="ko-KR" altLang="en-US" dirty="0"/>
              <a:t>차원</a:t>
            </a:r>
            <a:r>
              <a:rPr lang="en-US" altLang="ko-KR" dirty="0"/>
              <a:t>. Column </a:t>
            </a:r>
            <a:r>
              <a:rPr lang="ko-KR" altLang="en-US" dirty="0"/>
              <a:t>벡터 세 개로 세 점을 찍어 봤을 때</a:t>
            </a:r>
            <a:r>
              <a:rPr lang="en-US" altLang="ko-KR" dirty="0"/>
              <a:t>, </a:t>
            </a:r>
            <a:r>
              <a:rPr lang="ko-KR" altLang="en-US" dirty="0"/>
              <a:t>이 세 점은 같은 선상에 있지 않으므로</a:t>
            </a:r>
            <a:r>
              <a:rPr lang="en-US" altLang="ko-KR" dirty="0"/>
              <a:t> independent</a:t>
            </a:r>
            <a:r>
              <a:rPr lang="ko-KR" altLang="en-US" dirty="0"/>
              <a:t>한 </a:t>
            </a:r>
            <a:r>
              <a:rPr lang="en-US" altLang="ko-KR" dirty="0"/>
              <a:t>column </a:t>
            </a:r>
            <a:r>
              <a:rPr lang="ko-KR" altLang="en-US" dirty="0"/>
              <a:t>벡터가 되고</a:t>
            </a:r>
            <a:r>
              <a:rPr lang="en-US" altLang="ko-KR" dirty="0"/>
              <a:t>, column space</a:t>
            </a:r>
            <a:r>
              <a:rPr lang="ko-KR" altLang="en-US" dirty="0"/>
              <a:t>도 </a:t>
            </a:r>
            <a:r>
              <a:rPr lang="en-US" altLang="ko-KR" dirty="0"/>
              <a:t>3</a:t>
            </a:r>
            <a:r>
              <a:rPr lang="ko-KR" altLang="en-US" dirty="0"/>
              <a:t>차원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0957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경우는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번째 </a:t>
            </a:r>
            <a:r>
              <a:rPr lang="en-US" altLang="ko-KR" dirty="0"/>
              <a:t>column </a:t>
            </a:r>
            <a:r>
              <a:rPr lang="ko-KR" altLang="en-US" dirty="0"/>
              <a:t>벡터가 하나의 선상에 있음</a:t>
            </a:r>
            <a:r>
              <a:rPr lang="en-US" altLang="ko-KR" dirty="0"/>
              <a:t>. </a:t>
            </a:r>
            <a:r>
              <a:rPr lang="ko-KR" altLang="en-US" dirty="0"/>
              <a:t>그래서 저 두개는 </a:t>
            </a:r>
            <a:r>
              <a:rPr lang="en-US" altLang="ko-KR" dirty="0"/>
              <a:t>dependent. </a:t>
            </a:r>
            <a:r>
              <a:rPr lang="ko-KR" altLang="en-US" dirty="0"/>
              <a:t>그래서 </a:t>
            </a:r>
            <a:r>
              <a:rPr lang="en-US" altLang="ko-KR" dirty="0"/>
              <a:t>column space</a:t>
            </a:r>
            <a:r>
              <a:rPr lang="ko-KR" altLang="en-US" dirty="0"/>
              <a:t>는 </a:t>
            </a:r>
            <a:r>
              <a:rPr lang="en-US" altLang="ko-KR" dirty="0"/>
              <a:t>2</a:t>
            </a:r>
            <a:r>
              <a:rPr lang="ko-KR" altLang="en-US" dirty="0"/>
              <a:t>차원</a:t>
            </a:r>
            <a:r>
              <a:rPr lang="en-US" altLang="ko-KR" dirty="0"/>
              <a:t>(plane)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1837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Linear combination</a:t>
            </a:r>
            <a:r>
              <a:rPr lang="ko-KR" altLang="en-US" dirty="0"/>
              <a:t>으로 어떤 것을 만들 수 있으면 그것은 </a:t>
            </a:r>
            <a:r>
              <a:rPr lang="en-US" altLang="ko-KR" dirty="0"/>
              <a:t>independent</a:t>
            </a:r>
            <a:r>
              <a:rPr lang="ko-KR" altLang="en-US" dirty="0"/>
              <a:t>하다고 할 수 없음</a:t>
            </a:r>
            <a:r>
              <a:rPr lang="en-US" altLang="ko-KR" dirty="0"/>
              <a:t>. </a:t>
            </a:r>
            <a:r>
              <a:rPr lang="ko-KR" altLang="en-US" dirty="0"/>
              <a:t>첫 째 와 둘 째 </a:t>
            </a:r>
            <a:r>
              <a:rPr lang="en-US" altLang="ko-KR" dirty="0"/>
              <a:t>column </a:t>
            </a:r>
            <a:r>
              <a:rPr lang="ko-KR" altLang="en-US" dirty="0"/>
              <a:t>벡터를 </a:t>
            </a:r>
            <a:r>
              <a:rPr lang="en-US" altLang="ko-KR" dirty="0"/>
              <a:t>linear combination</a:t>
            </a:r>
            <a:r>
              <a:rPr lang="ko-KR" altLang="en-US" dirty="0"/>
              <a:t>을 하면 셋째 </a:t>
            </a:r>
            <a:r>
              <a:rPr lang="en-US" altLang="ko-KR" dirty="0"/>
              <a:t>column </a:t>
            </a:r>
            <a:r>
              <a:rPr lang="ko-KR" altLang="en-US" dirty="0"/>
              <a:t>벡터를 만들 수 있음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3</a:t>
            </a:r>
            <a:r>
              <a:rPr lang="ko-KR" altLang="en-US" dirty="0"/>
              <a:t>번째 </a:t>
            </a:r>
            <a:r>
              <a:rPr lang="en-US" altLang="ko-KR" dirty="0"/>
              <a:t>column </a:t>
            </a:r>
            <a:r>
              <a:rPr lang="ko-KR" altLang="en-US" dirty="0"/>
              <a:t>벡터는</a:t>
            </a:r>
            <a:r>
              <a:rPr lang="en-US" altLang="ko-KR" dirty="0"/>
              <a:t> independent</a:t>
            </a:r>
            <a:r>
              <a:rPr lang="ko-KR" altLang="en-US" dirty="0"/>
              <a:t>하지 않다는 뜻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independent</a:t>
            </a:r>
            <a:r>
              <a:rPr lang="ko-KR" altLang="en-US" dirty="0"/>
              <a:t>한 것은 두개 이므로 </a:t>
            </a:r>
            <a:r>
              <a:rPr lang="en-US" altLang="ko-KR" dirty="0"/>
              <a:t>column space</a:t>
            </a:r>
            <a:r>
              <a:rPr lang="ko-KR" altLang="en-US" dirty="0"/>
              <a:t>는 </a:t>
            </a:r>
            <a:r>
              <a:rPr lang="en-US" altLang="ko-KR" dirty="0"/>
              <a:t>plane.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2924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모두 같은 선상에 있어서 </a:t>
            </a:r>
            <a:r>
              <a:rPr lang="en-US" altLang="ko-KR" dirty="0"/>
              <a:t>Independent</a:t>
            </a:r>
            <a:r>
              <a:rPr lang="ko-KR" altLang="en-US" dirty="0"/>
              <a:t>한 것이 하나밖에 없으므로 </a:t>
            </a:r>
            <a:r>
              <a:rPr lang="en-US" altLang="ko-KR" dirty="0"/>
              <a:t>column space</a:t>
            </a:r>
            <a:r>
              <a:rPr lang="ko-KR" altLang="en-US" dirty="0"/>
              <a:t>는 </a:t>
            </a:r>
            <a:r>
              <a:rPr lang="en-US" altLang="ko-KR" dirty="0"/>
              <a:t>line</a:t>
            </a:r>
            <a:r>
              <a:rPr lang="ko-KR" altLang="en-US" dirty="0"/>
              <a:t>으로만 나옴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여기서의 </a:t>
            </a:r>
            <a:r>
              <a:rPr lang="en-US" altLang="ko-KR" dirty="0"/>
              <a:t>null space</a:t>
            </a:r>
            <a:r>
              <a:rPr lang="ko-KR" altLang="en-US" dirty="0"/>
              <a:t>는 </a:t>
            </a:r>
            <a:r>
              <a:rPr lang="en-US" altLang="ko-KR" dirty="0"/>
              <a:t>2</a:t>
            </a:r>
            <a:r>
              <a:rPr lang="ko-KR" altLang="en-US" dirty="0"/>
              <a:t>차원으로 </a:t>
            </a:r>
            <a:r>
              <a:rPr lang="en-US" altLang="ko-KR" dirty="0"/>
              <a:t>plane</a:t>
            </a:r>
            <a:r>
              <a:rPr lang="ko-KR" altLang="en-US" dirty="0"/>
              <a:t>이다</a:t>
            </a:r>
            <a:r>
              <a:rPr lang="en-US" altLang="ko-KR" dirty="0"/>
              <a:t>. Column space</a:t>
            </a:r>
            <a:r>
              <a:rPr lang="ko-KR" altLang="en-US" dirty="0"/>
              <a:t>인 </a:t>
            </a:r>
            <a:r>
              <a:rPr lang="en-US" altLang="ko-KR" dirty="0"/>
              <a:t>line</a:t>
            </a:r>
            <a:r>
              <a:rPr lang="ko-KR" altLang="en-US" dirty="0"/>
              <a:t>에 대하여 </a:t>
            </a:r>
            <a:r>
              <a:rPr lang="en-US" altLang="ko-KR" dirty="0"/>
              <a:t>orthogonal</a:t>
            </a:r>
            <a:r>
              <a:rPr lang="ko-KR" altLang="en-US" dirty="0"/>
              <a:t>하고 원점을 지나는 </a:t>
            </a:r>
            <a:r>
              <a:rPr lang="en-US" altLang="ko-KR" dirty="0"/>
              <a:t>plane</a:t>
            </a:r>
            <a:r>
              <a:rPr lang="ko-KR" altLang="en-US" dirty="0"/>
              <a:t>이 </a:t>
            </a:r>
            <a:r>
              <a:rPr lang="en-US" altLang="ko-KR" dirty="0"/>
              <a:t>null space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985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지금까지는 정사각형의 형태인 정방행렬만 이야기 했음</a:t>
            </a:r>
            <a:r>
              <a:rPr lang="en-US" altLang="ko-KR" dirty="0"/>
              <a:t>. </a:t>
            </a:r>
            <a:r>
              <a:rPr lang="ko-KR" altLang="en-US" dirty="0"/>
              <a:t>이것은 직사각형임</a:t>
            </a:r>
            <a:r>
              <a:rPr lang="en-US" altLang="ko-KR" dirty="0"/>
              <a:t>. </a:t>
            </a:r>
            <a:r>
              <a:rPr lang="ko-KR" altLang="en-US" dirty="0"/>
              <a:t>여기 </a:t>
            </a:r>
            <a:r>
              <a:rPr lang="en-US" altLang="ko-KR" dirty="0"/>
              <a:t>column </a:t>
            </a:r>
            <a:r>
              <a:rPr lang="ko-KR" altLang="en-US" dirty="0"/>
              <a:t>벡터는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. Whole space</a:t>
            </a:r>
            <a:r>
              <a:rPr lang="ko-KR" altLang="en-US" dirty="0"/>
              <a:t>는 </a:t>
            </a:r>
            <a:r>
              <a:rPr lang="en-US" altLang="ko-KR" dirty="0"/>
              <a:t>3</a:t>
            </a:r>
            <a:r>
              <a:rPr lang="ko-KR" altLang="en-US" dirty="0"/>
              <a:t>차원</a:t>
            </a:r>
            <a:r>
              <a:rPr lang="en-US" altLang="ko-KR" dirty="0"/>
              <a:t>. </a:t>
            </a:r>
            <a:r>
              <a:rPr lang="ko-KR" altLang="en-US" dirty="0"/>
              <a:t>점은 </a:t>
            </a:r>
            <a:r>
              <a:rPr lang="en-US" altLang="ko-KR" dirty="0"/>
              <a:t>3</a:t>
            </a:r>
            <a:r>
              <a:rPr lang="ko-KR" altLang="en-US" dirty="0"/>
              <a:t>차원에서 찍히므로 </a:t>
            </a:r>
            <a:r>
              <a:rPr lang="en-US" altLang="ko-KR" dirty="0"/>
              <a:t>whole space</a:t>
            </a:r>
            <a:r>
              <a:rPr lang="ko-KR" altLang="en-US" dirty="0"/>
              <a:t>는 </a:t>
            </a:r>
            <a:r>
              <a:rPr lang="en-US" altLang="ko-KR" dirty="0"/>
              <a:t>3</a:t>
            </a:r>
            <a:r>
              <a:rPr lang="ko-KR" altLang="en-US" dirty="0"/>
              <a:t>차원이지만</a:t>
            </a:r>
            <a:r>
              <a:rPr lang="en-US" altLang="ko-KR" dirty="0"/>
              <a:t>, independent</a:t>
            </a:r>
            <a:r>
              <a:rPr lang="ko-KR" altLang="en-US" dirty="0"/>
              <a:t>한 것은 두개 밖에 없으므로 </a:t>
            </a:r>
            <a:r>
              <a:rPr lang="en-US" altLang="ko-KR" dirty="0"/>
              <a:t>column space</a:t>
            </a:r>
            <a:r>
              <a:rPr lang="ko-KR" altLang="en-US" dirty="0"/>
              <a:t>는 </a:t>
            </a:r>
            <a:r>
              <a:rPr lang="en-US" altLang="ko-KR" dirty="0"/>
              <a:t>2</a:t>
            </a:r>
            <a:r>
              <a:rPr lang="ko-KR" altLang="en-US" dirty="0"/>
              <a:t>차원</a:t>
            </a:r>
          </a:p>
        </p:txBody>
      </p:sp>
    </p:spTree>
    <p:extLst>
      <p:ext uri="{BB962C8B-B14F-4D97-AF65-F5344CB8AC3E}">
        <p14:creationId xmlns:p14="http://schemas.microsoft.com/office/powerpoint/2010/main" val="31009825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Transpose. </a:t>
            </a:r>
            <a:r>
              <a:rPr lang="ko-KR" altLang="en-US" dirty="0"/>
              <a:t>앞 페이지의 행렬을 저런 형태로 뒤집은 것임</a:t>
            </a:r>
            <a:r>
              <a:rPr lang="en-US" altLang="ko-KR" dirty="0"/>
              <a:t>. </a:t>
            </a:r>
            <a:r>
              <a:rPr lang="ko-KR" altLang="en-US" dirty="0"/>
              <a:t>서로 </a:t>
            </a:r>
            <a:r>
              <a:rPr lang="en-US" altLang="ko-KR" dirty="0"/>
              <a:t>transpose</a:t>
            </a:r>
            <a:r>
              <a:rPr lang="ko-KR" altLang="en-US" dirty="0"/>
              <a:t>의 관계에 있음</a:t>
            </a:r>
            <a:r>
              <a:rPr lang="en-US" altLang="ko-KR" dirty="0"/>
              <a:t>. 2 by 3 </a:t>
            </a:r>
            <a:r>
              <a:rPr lang="ko-KR" altLang="en-US" dirty="0"/>
              <a:t>행렬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Column </a:t>
            </a:r>
            <a:r>
              <a:rPr lang="ko-KR" altLang="en-US" dirty="0"/>
              <a:t>벡터가 찍히는 차원은 </a:t>
            </a:r>
            <a:r>
              <a:rPr lang="en-US" altLang="ko-KR" dirty="0"/>
              <a:t>2</a:t>
            </a:r>
            <a:r>
              <a:rPr lang="ko-KR" altLang="en-US" dirty="0"/>
              <a:t>차원이어서 </a:t>
            </a:r>
            <a:r>
              <a:rPr lang="en-US" altLang="ko-KR" dirty="0"/>
              <a:t>whole space 2</a:t>
            </a:r>
            <a:r>
              <a:rPr lang="ko-KR" altLang="en-US" dirty="0"/>
              <a:t>차원</a:t>
            </a:r>
            <a:r>
              <a:rPr lang="en-US" altLang="ko-KR" dirty="0"/>
              <a:t>. 2</a:t>
            </a:r>
            <a:r>
              <a:rPr lang="ko-KR" altLang="en-US" dirty="0"/>
              <a:t>차원 상에서는 </a:t>
            </a:r>
            <a:r>
              <a:rPr lang="en-US" altLang="ko-KR" dirty="0"/>
              <a:t>column</a:t>
            </a:r>
            <a:r>
              <a:rPr lang="ko-KR" altLang="en-US" dirty="0"/>
              <a:t>벡터가 몇 개가 있든 그 차원을 벗어날 수는 없으므로 </a:t>
            </a:r>
            <a:r>
              <a:rPr lang="en-US" altLang="ko-KR" dirty="0"/>
              <a:t>column space</a:t>
            </a:r>
            <a:r>
              <a:rPr lang="ko-KR" altLang="en-US" dirty="0"/>
              <a:t>도 </a:t>
            </a:r>
            <a:r>
              <a:rPr lang="en-US" altLang="ko-KR" dirty="0"/>
              <a:t>2</a:t>
            </a:r>
            <a:r>
              <a:rPr lang="ko-KR" altLang="en-US" dirty="0"/>
              <a:t>차원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transpose</a:t>
            </a:r>
            <a:r>
              <a:rPr lang="ko-KR" altLang="en-US" dirty="0"/>
              <a:t>가 된 것은 </a:t>
            </a:r>
            <a:r>
              <a:rPr lang="en-US" altLang="ko-KR" dirty="0"/>
              <a:t>column space</a:t>
            </a:r>
            <a:r>
              <a:rPr lang="ko-KR" altLang="en-US" dirty="0"/>
              <a:t>의 차원이 무조건 같음</a:t>
            </a:r>
            <a:r>
              <a:rPr lang="en-US" altLang="ko-KR" dirty="0"/>
              <a:t>. </a:t>
            </a:r>
            <a:r>
              <a:rPr lang="ko-KR" altLang="en-US" dirty="0"/>
              <a:t>둘 다 </a:t>
            </a:r>
            <a:r>
              <a:rPr lang="en-US" altLang="ko-KR" dirty="0"/>
              <a:t>2</a:t>
            </a:r>
            <a:r>
              <a:rPr lang="ko-KR" altLang="en-US" dirty="0"/>
              <a:t>차원 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43742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지금까지는 </a:t>
            </a:r>
            <a:r>
              <a:rPr lang="en-US" altLang="ko-KR" dirty="0"/>
              <a:t>column </a:t>
            </a:r>
            <a:r>
              <a:rPr lang="ko-KR" altLang="en-US" dirty="0"/>
              <a:t>벡터의 관점에서만 이야기함</a:t>
            </a:r>
            <a:r>
              <a:rPr lang="en-US" altLang="ko-KR" dirty="0"/>
              <a:t>. </a:t>
            </a:r>
            <a:r>
              <a:rPr lang="ko-KR" altLang="en-US" dirty="0"/>
              <a:t>이와 같이 </a:t>
            </a:r>
            <a:r>
              <a:rPr lang="en-US" altLang="ko-KR" dirty="0"/>
              <a:t>row </a:t>
            </a:r>
            <a:r>
              <a:rPr lang="ko-KR" altLang="en-US" dirty="0"/>
              <a:t>벡터의 관점에서도 똑같이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지금까지 두개의 스페이스 배움</a:t>
            </a:r>
            <a:r>
              <a:rPr lang="en-US" altLang="ko-KR" dirty="0"/>
              <a:t>. Column</a:t>
            </a:r>
            <a:r>
              <a:rPr lang="ko-KR" altLang="en-US" dirty="0"/>
              <a:t>의 관점에서의 </a:t>
            </a:r>
            <a:r>
              <a:rPr lang="en-US" altLang="ko-KR" dirty="0"/>
              <a:t>whole space</a:t>
            </a:r>
            <a:r>
              <a:rPr lang="ko-KR" altLang="en-US" dirty="0"/>
              <a:t>하나</a:t>
            </a:r>
            <a:r>
              <a:rPr lang="en-US" altLang="ko-KR" dirty="0"/>
              <a:t>, column</a:t>
            </a:r>
            <a:r>
              <a:rPr lang="ko-KR" altLang="en-US" dirty="0"/>
              <a:t>의 관점에서의 </a:t>
            </a:r>
            <a:r>
              <a:rPr lang="en-US" altLang="ko-KR" dirty="0"/>
              <a:t>column space</a:t>
            </a:r>
            <a:r>
              <a:rPr lang="ko-KR" altLang="en-US" dirty="0"/>
              <a:t>하나 배움</a:t>
            </a:r>
            <a:r>
              <a:rPr lang="en-US" altLang="ko-KR" dirty="0"/>
              <a:t>. </a:t>
            </a:r>
            <a:r>
              <a:rPr lang="ko-KR" altLang="en-US" dirty="0"/>
              <a:t>이와 더불어 </a:t>
            </a:r>
            <a:r>
              <a:rPr lang="en-US" altLang="ko-KR" dirty="0"/>
              <a:t>row</a:t>
            </a:r>
            <a:r>
              <a:rPr lang="ko-KR" altLang="en-US" dirty="0"/>
              <a:t>의 관점에서의 </a:t>
            </a:r>
            <a:r>
              <a:rPr lang="en-US" altLang="ko-KR" dirty="0"/>
              <a:t>whole space, row</a:t>
            </a:r>
            <a:r>
              <a:rPr lang="ko-KR" altLang="en-US" dirty="0"/>
              <a:t>의 관점에서의 </a:t>
            </a:r>
            <a:r>
              <a:rPr lang="en-US" altLang="ko-KR" dirty="0"/>
              <a:t>row space</a:t>
            </a:r>
            <a:r>
              <a:rPr lang="ko-KR" altLang="en-US" dirty="0"/>
              <a:t>가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7554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R^m</a:t>
            </a:r>
            <a:r>
              <a:rPr lang="ko-KR" altLang="en-US" dirty="0"/>
              <a:t>은 </a:t>
            </a:r>
            <a:r>
              <a:rPr lang="en-US" altLang="ko-KR" dirty="0"/>
              <a:t>column </a:t>
            </a:r>
            <a:r>
              <a:rPr lang="ko-KR" altLang="en-US" dirty="0"/>
              <a:t>벡터로 만들어지는 </a:t>
            </a:r>
            <a:r>
              <a:rPr lang="en-US" altLang="ko-KR" dirty="0"/>
              <a:t>whole space. </a:t>
            </a:r>
            <a:r>
              <a:rPr lang="en-US" altLang="ko-KR" dirty="0" err="1"/>
              <a:t>R^n</a:t>
            </a:r>
            <a:r>
              <a:rPr lang="ko-KR" altLang="en-US" dirty="0"/>
              <a:t>은 </a:t>
            </a:r>
            <a:r>
              <a:rPr lang="en-US" altLang="ko-KR" dirty="0"/>
              <a:t>row </a:t>
            </a:r>
            <a:r>
              <a:rPr lang="ko-KR" altLang="en-US" dirty="0"/>
              <a:t>벡터로 만들어지는 </a:t>
            </a:r>
            <a:r>
              <a:rPr lang="en-US" altLang="ko-KR" dirty="0"/>
              <a:t>whole space.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2220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 by 1 </a:t>
            </a:r>
            <a:r>
              <a:rPr lang="ko-KR" altLang="en-US" dirty="0"/>
              <a:t>행렬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59429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위에서 </a:t>
            </a:r>
            <a:r>
              <a:rPr lang="en-US" altLang="ko-KR" dirty="0"/>
              <a:t>column </a:t>
            </a:r>
            <a:r>
              <a:rPr lang="ko-KR" altLang="en-US" dirty="0"/>
              <a:t>벡터가 찍히는 공간은 </a:t>
            </a:r>
            <a:r>
              <a:rPr lang="en-US" altLang="ko-KR" dirty="0"/>
              <a:t>3</a:t>
            </a:r>
            <a:r>
              <a:rPr lang="ko-KR" altLang="en-US" dirty="0"/>
              <a:t>차원이므로 </a:t>
            </a:r>
            <a:r>
              <a:rPr lang="en-US" altLang="ko-KR" dirty="0"/>
              <a:t>column</a:t>
            </a:r>
            <a:r>
              <a:rPr lang="ko-KR" altLang="en-US" dirty="0"/>
              <a:t>의 </a:t>
            </a:r>
            <a:r>
              <a:rPr lang="en-US" altLang="ko-KR" dirty="0"/>
              <a:t>whole space</a:t>
            </a:r>
            <a:r>
              <a:rPr lang="ko-KR" altLang="en-US" dirty="0"/>
              <a:t>는 </a:t>
            </a:r>
            <a:r>
              <a:rPr lang="en-US" altLang="ko-KR" dirty="0"/>
              <a:t>3</a:t>
            </a:r>
            <a:r>
              <a:rPr lang="ko-KR" altLang="en-US" dirty="0"/>
              <a:t>차원</a:t>
            </a:r>
            <a:r>
              <a:rPr lang="en-US" altLang="ko-KR" dirty="0"/>
              <a:t>. </a:t>
            </a:r>
            <a:r>
              <a:rPr lang="ko-KR" altLang="en-US" dirty="0"/>
              <a:t>이 속에서</a:t>
            </a:r>
            <a:r>
              <a:rPr lang="en-US" altLang="ko-KR" dirty="0"/>
              <a:t> column </a:t>
            </a:r>
            <a:r>
              <a:rPr lang="ko-KR" altLang="en-US" dirty="0"/>
              <a:t>벡터들이 만들어내는 것이 </a:t>
            </a:r>
            <a:r>
              <a:rPr lang="en-US" altLang="ko-KR" dirty="0"/>
              <a:t>column </a:t>
            </a:r>
            <a:r>
              <a:rPr lang="ko-KR" altLang="en-US" dirty="0"/>
              <a:t>스페이스</a:t>
            </a:r>
            <a:r>
              <a:rPr lang="en-US" altLang="ko-KR" dirty="0"/>
              <a:t>.</a:t>
            </a:r>
            <a:r>
              <a:rPr lang="ko-KR" altLang="en-US" dirty="0"/>
              <a:t> 벡터가 찍히는 공간은 </a:t>
            </a:r>
            <a:r>
              <a:rPr lang="en-US" altLang="ko-KR" dirty="0"/>
              <a:t>2</a:t>
            </a:r>
            <a:r>
              <a:rPr lang="ko-KR" altLang="en-US" dirty="0"/>
              <a:t>차원이므로 </a:t>
            </a:r>
            <a:r>
              <a:rPr lang="en-US" altLang="ko-KR" dirty="0"/>
              <a:t>row</a:t>
            </a:r>
            <a:r>
              <a:rPr lang="ko-KR" altLang="en-US" dirty="0"/>
              <a:t>의 </a:t>
            </a:r>
            <a:r>
              <a:rPr lang="en-US" altLang="ko-KR" dirty="0"/>
              <a:t>whole space</a:t>
            </a:r>
            <a:r>
              <a:rPr lang="ko-KR" altLang="en-US" dirty="0"/>
              <a:t>는 </a:t>
            </a:r>
            <a:r>
              <a:rPr lang="en-US" altLang="ko-KR" dirty="0"/>
              <a:t>2</a:t>
            </a:r>
            <a:r>
              <a:rPr lang="ko-KR" altLang="en-US" dirty="0"/>
              <a:t>차원</a:t>
            </a:r>
            <a:r>
              <a:rPr lang="en-US" altLang="ko-KR" dirty="0"/>
              <a:t>. </a:t>
            </a:r>
            <a:r>
              <a:rPr lang="ko-KR" altLang="en-US" dirty="0"/>
              <a:t>이 속에서 </a:t>
            </a:r>
            <a:r>
              <a:rPr lang="en-US" altLang="ko-KR" dirty="0"/>
              <a:t>row </a:t>
            </a:r>
            <a:r>
              <a:rPr lang="ko-KR" altLang="en-US" dirty="0"/>
              <a:t>벡터들이 만들어내는 것이 </a:t>
            </a:r>
            <a:r>
              <a:rPr lang="en-US" altLang="ko-KR" dirty="0"/>
              <a:t>row space.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8374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Column space</a:t>
            </a:r>
            <a:r>
              <a:rPr lang="ko-KR" altLang="en-US" dirty="0"/>
              <a:t>와 </a:t>
            </a:r>
            <a:r>
              <a:rPr lang="en-US" altLang="ko-KR" dirty="0"/>
              <a:t>row space</a:t>
            </a:r>
            <a:r>
              <a:rPr lang="ko-KR" altLang="en-US" dirty="0"/>
              <a:t>는 늘 그 차원이 같다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independent</a:t>
            </a:r>
            <a:r>
              <a:rPr lang="ko-KR" altLang="en-US" dirty="0"/>
              <a:t>한 개수다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/>
              <a:t>rank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Column</a:t>
            </a:r>
            <a:r>
              <a:rPr lang="ko-KR" altLang="en-US" dirty="0"/>
              <a:t>관점에서 만들어내는 </a:t>
            </a:r>
            <a:r>
              <a:rPr lang="en-US" altLang="ko-KR" dirty="0"/>
              <a:t>column space</a:t>
            </a:r>
            <a:r>
              <a:rPr lang="ko-KR" altLang="en-US" dirty="0"/>
              <a:t>는 두개가 </a:t>
            </a:r>
            <a:r>
              <a:rPr lang="en-US" altLang="ko-KR" dirty="0"/>
              <a:t>dependent</a:t>
            </a:r>
            <a:r>
              <a:rPr lang="ko-KR" altLang="en-US" dirty="0"/>
              <a:t>하므로 </a:t>
            </a:r>
            <a:r>
              <a:rPr lang="en-US" altLang="ko-KR" dirty="0"/>
              <a:t>independent</a:t>
            </a:r>
            <a:r>
              <a:rPr lang="ko-KR" altLang="en-US" dirty="0"/>
              <a:t>한 것은 </a:t>
            </a:r>
            <a:r>
              <a:rPr lang="en-US" altLang="ko-KR" dirty="0"/>
              <a:t>1</a:t>
            </a:r>
            <a:r>
              <a:rPr lang="ko-KR" altLang="en-US" dirty="0"/>
              <a:t>개 밖에 없으므로 </a:t>
            </a:r>
            <a:r>
              <a:rPr lang="en-US" altLang="ko-KR" dirty="0"/>
              <a:t>1</a:t>
            </a:r>
            <a:r>
              <a:rPr lang="ko-KR" altLang="en-US" dirty="0"/>
              <a:t>차원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</a:t>
            </a:r>
            <a:r>
              <a:rPr lang="en-US" altLang="ko-KR" dirty="0"/>
              <a:t>, whole space</a:t>
            </a:r>
            <a:r>
              <a:rPr lang="ko-KR" altLang="en-US" dirty="0"/>
              <a:t>는 </a:t>
            </a:r>
            <a:r>
              <a:rPr lang="en-US" altLang="ko-KR" dirty="0"/>
              <a:t>3</a:t>
            </a:r>
            <a:r>
              <a:rPr lang="ko-KR" altLang="en-US" dirty="0"/>
              <a:t>차원인데 </a:t>
            </a:r>
            <a:r>
              <a:rPr lang="en-US" altLang="ko-KR" dirty="0"/>
              <a:t>column space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차원임</a:t>
            </a:r>
            <a:r>
              <a:rPr lang="en-US" altLang="ko-KR" dirty="0"/>
              <a:t>. </a:t>
            </a:r>
            <a:r>
              <a:rPr lang="ko-KR" altLang="en-US" dirty="0"/>
              <a:t>그러면 남아있는 공간은 뭔가</a:t>
            </a:r>
            <a:r>
              <a:rPr lang="en-US" altLang="ko-KR" dirty="0"/>
              <a:t>? Null space</a:t>
            </a:r>
            <a:r>
              <a:rPr lang="ko-KR" altLang="en-US" dirty="0"/>
              <a:t>라고 함</a:t>
            </a:r>
            <a:r>
              <a:rPr lang="en-US" altLang="ko-KR" dirty="0"/>
              <a:t>. </a:t>
            </a:r>
            <a:r>
              <a:rPr lang="ko-KR" altLang="en-US" dirty="0" err="1"/>
              <a:t>비어있는</a:t>
            </a:r>
            <a:r>
              <a:rPr lang="ko-KR" altLang="en-US" dirty="0"/>
              <a:t> </a:t>
            </a:r>
            <a:r>
              <a:rPr lang="ko-KR" altLang="en-US" dirty="0" err="1"/>
              <a:t>의미없는</a:t>
            </a:r>
            <a:r>
              <a:rPr lang="ko-KR" altLang="en-US" dirty="0"/>
              <a:t> 공간</a:t>
            </a:r>
            <a:r>
              <a:rPr lang="en-US" altLang="ko-KR" dirty="0"/>
              <a:t>. </a:t>
            </a:r>
            <a:r>
              <a:rPr lang="ko-KR" altLang="en-US" dirty="0"/>
              <a:t>선형대수에서 </a:t>
            </a:r>
            <a:r>
              <a:rPr lang="en-US" altLang="ko-KR" dirty="0"/>
              <a:t>null space </a:t>
            </a:r>
            <a:r>
              <a:rPr lang="ko-KR" altLang="en-US" dirty="0"/>
              <a:t>늘 나옴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438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위에서는 </a:t>
            </a:r>
            <a:r>
              <a:rPr lang="en-US" altLang="ko-KR" dirty="0"/>
              <a:t>null space</a:t>
            </a:r>
            <a:r>
              <a:rPr lang="ko-KR" altLang="en-US" dirty="0"/>
              <a:t>를 기하학적으로 정의함</a:t>
            </a:r>
            <a:r>
              <a:rPr lang="en-US" altLang="ko-KR" dirty="0"/>
              <a:t>. Whole space</a:t>
            </a:r>
            <a:r>
              <a:rPr lang="ko-KR" altLang="en-US" dirty="0"/>
              <a:t>에서 </a:t>
            </a:r>
            <a:r>
              <a:rPr lang="en-US" altLang="ko-KR" dirty="0"/>
              <a:t>column space</a:t>
            </a:r>
            <a:r>
              <a:rPr lang="ko-KR" altLang="en-US" dirty="0"/>
              <a:t>를 정의하고 난 후 나머지가 모두 </a:t>
            </a:r>
            <a:r>
              <a:rPr lang="en-US" altLang="ko-KR" dirty="0"/>
              <a:t>null space. </a:t>
            </a:r>
            <a:r>
              <a:rPr lang="ko-KR" altLang="en-US" dirty="0"/>
              <a:t>수학적인 정의는 여기서 소개</a:t>
            </a:r>
            <a:r>
              <a:rPr lang="en-US" altLang="ko-KR" dirty="0"/>
              <a:t>. </a:t>
            </a:r>
            <a:r>
              <a:rPr lang="ko-KR" altLang="en-US" dirty="0"/>
              <a:t>어떤 행렬이 있을</a:t>
            </a:r>
            <a:r>
              <a:rPr lang="en-US" altLang="ko-KR" dirty="0"/>
              <a:t> </a:t>
            </a:r>
            <a:r>
              <a:rPr lang="ko-KR" altLang="en-US" dirty="0"/>
              <a:t>때</a:t>
            </a:r>
            <a:r>
              <a:rPr lang="en-US" altLang="ko-KR" dirty="0"/>
              <a:t>, </a:t>
            </a:r>
            <a:r>
              <a:rPr lang="ko-KR" altLang="en-US" dirty="0"/>
              <a:t>무엇을 곱하든지 간에 반드시 </a:t>
            </a:r>
            <a:r>
              <a:rPr lang="en-US" altLang="ko-KR" dirty="0"/>
              <a:t>0</a:t>
            </a:r>
            <a:r>
              <a:rPr lang="ko-KR" altLang="en-US" dirty="0"/>
              <a:t>이 되는 모든 값들을 </a:t>
            </a:r>
            <a:r>
              <a:rPr lang="en-US" altLang="ko-KR" dirty="0"/>
              <a:t>null space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Null space</a:t>
            </a:r>
            <a:r>
              <a:rPr lang="ko-KR" altLang="en-US" dirty="0"/>
              <a:t>인데 </a:t>
            </a:r>
            <a:r>
              <a:rPr lang="en-US" altLang="ko-KR" dirty="0"/>
              <a:t>x</a:t>
            </a:r>
            <a:r>
              <a:rPr lang="ko-KR" altLang="en-US" dirty="0"/>
              <a:t>가 오른쪽에 붙은 것을 </a:t>
            </a:r>
            <a:r>
              <a:rPr lang="en-US" altLang="ko-KR" dirty="0"/>
              <a:t>right null space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05030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</a:t>
            </a:r>
            <a:r>
              <a:rPr lang="ko-KR" altLang="en-US" dirty="0"/>
              <a:t>가 왼쪽으로 붙은 것은 </a:t>
            </a:r>
            <a:r>
              <a:rPr lang="en-US" altLang="ko-KR" dirty="0"/>
              <a:t>left null space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6871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Column space</a:t>
            </a:r>
            <a:r>
              <a:rPr lang="ko-KR" altLang="en-US" dirty="0"/>
              <a:t>에 나오는 </a:t>
            </a:r>
            <a:r>
              <a:rPr lang="en-US" altLang="ko-KR" dirty="0"/>
              <a:t>null</a:t>
            </a:r>
            <a:r>
              <a:rPr lang="ko-KR" altLang="en-US" dirty="0"/>
              <a:t> </a:t>
            </a:r>
            <a:r>
              <a:rPr lang="en-US" altLang="ko-KR" dirty="0"/>
              <a:t>space</a:t>
            </a:r>
            <a:r>
              <a:rPr lang="ko-KR" altLang="en-US" dirty="0"/>
              <a:t>를 </a:t>
            </a:r>
            <a:r>
              <a:rPr lang="en-US" altLang="ko-KR" dirty="0"/>
              <a:t>left</a:t>
            </a:r>
            <a:r>
              <a:rPr lang="ko-KR" altLang="en-US" dirty="0"/>
              <a:t> </a:t>
            </a:r>
            <a:r>
              <a:rPr lang="en-US" altLang="ko-KR" dirty="0"/>
              <a:t>null</a:t>
            </a:r>
            <a:r>
              <a:rPr lang="ko-KR" altLang="en-US" dirty="0"/>
              <a:t> </a:t>
            </a:r>
            <a:r>
              <a:rPr lang="en-US" altLang="ko-KR" dirty="0"/>
              <a:t>space</a:t>
            </a:r>
            <a:r>
              <a:rPr lang="ko-KR" altLang="en-US" dirty="0"/>
              <a:t>라고 하고</a:t>
            </a:r>
            <a:r>
              <a:rPr lang="en-US" altLang="ko-KR" dirty="0"/>
              <a:t>, row space</a:t>
            </a:r>
            <a:r>
              <a:rPr lang="ko-KR" altLang="en-US" dirty="0"/>
              <a:t>에 나오는 </a:t>
            </a:r>
            <a:r>
              <a:rPr lang="en-US" altLang="ko-KR" dirty="0"/>
              <a:t>null space</a:t>
            </a:r>
            <a:r>
              <a:rPr lang="ko-KR" altLang="en-US" dirty="0"/>
              <a:t>를 </a:t>
            </a:r>
            <a:r>
              <a:rPr lang="en-US" altLang="ko-KR" dirty="0"/>
              <a:t>right null space </a:t>
            </a:r>
            <a:r>
              <a:rPr lang="ko-KR" altLang="en-US" dirty="0"/>
              <a:t>또는 </a:t>
            </a:r>
            <a:r>
              <a:rPr lang="en-US" altLang="ko-KR" dirty="0"/>
              <a:t>null space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9335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 by n</a:t>
            </a:r>
            <a:r>
              <a:rPr lang="ko-KR" altLang="en-US" dirty="0"/>
              <a:t>으로 어떤 행렬이 있다고 생각 할 때</a:t>
            </a:r>
            <a:r>
              <a:rPr lang="en-US" altLang="ko-KR" dirty="0"/>
              <a:t>, m </a:t>
            </a:r>
            <a:r>
              <a:rPr lang="ko-KR" altLang="en-US" dirty="0"/>
              <a:t>크기의 </a:t>
            </a:r>
            <a:r>
              <a:rPr lang="en-US" altLang="ko-KR" dirty="0"/>
              <a:t>whole space</a:t>
            </a:r>
            <a:r>
              <a:rPr lang="ko-KR" altLang="en-US" dirty="0"/>
              <a:t>가 하나 있고 </a:t>
            </a:r>
            <a:r>
              <a:rPr lang="en-US" altLang="ko-KR" dirty="0"/>
              <a:t>n </a:t>
            </a:r>
            <a:r>
              <a:rPr lang="ko-KR" altLang="en-US" dirty="0"/>
              <a:t>크기의 </a:t>
            </a:r>
            <a:r>
              <a:rPr lang="en-US" altLang="ko-KR" dirty="0"/>
              <a:t>whole space</a:t>
            </a:r>
            <a:r>
              <a:rPr lang="ko-KR" altLang="en-US" dirty="0"/>
              <a:t>가 하나 있음</a:t>
            </a:r>
            <a:r>
              <a:rPr lang="en-US" altLang="ko-KR" dirty="0"/>
              <a:t>. </a:t>
            </a:r>
            <a:r>
              <a:rPr lang="ko-KR" altLang="en-US" dirty="0"/>
              <a:t>이 때 </a:t>
            </a:r>
            <a:r>
              <a:rPr lang="en-US" altLang="ko-KR" dirty="0"/>
              <a:t>column space</a:t>
            </a:r>
            <a:r>
              <a:rPr lang="ko-KR" altLang="en-US" dirty="0"/>
              <a:t>는 반드시 그 </a:t>
            </a:r>
            <a:r>
              <a:rPr lang="en-US" altLang="ko-KR" dirty="0"/>
              <a:t>whole space</a:t>
            </a:r>
            <a:r>
              <a:rPr lang="ko-KR" altLang="en-US" dirty="0"/>
              <a:t>보다 같든지 작게 존재</a:t>
            </a:r>
            <a:r>
              <a:rPr lang="en-US" altLang="ko-KR" dirty="0"/>
              <a:t>. </a:t>
            </a:r>
            <a:r>
              <a:rPr lang="ko-KR" altLang="en-US" dirty="0"/>
              <a:t>이 때 그 부분을 차지하지 못하는 부분을 </a:t>
            </a:r>
            <a:r>
              <a:rPr lang="en-US" altLang="ko-KR" dirty="0"/>
              <a:t>null space</a:t>
            </a:r>
            <a:r>
              <a:rPr lang="ko-KR" altLang="en-US" dirty="0"/>
              <a:t>라고 함</a:t>
            </a:r>
            <a:r>
              <a:rPr lang="en-US" altLang="ko-KR" dirty="0"/>
              <a:t>. Row space</a:t>
            </a:r>
            <a:r>
              <a:rPr lang="ko-KR" altLang="en-US" dirty="0"/>
              <a:t>도 반드시 그 </a:t>
            </a:r>
            <a:r>
              <a:rPr lang="en-US" altLang="ko-KR" dirty="0"/>
              <a:t>whole space</a:t>
            </a:r>
            <a:r>
              <a:rPr lang="ko-KR" altLang="en-US" dirty="0"/>
              <a:t>보다 같든지 작게 존재</a:t>
            </a:r>
            <a:r>
              <a:rPr lang="en-US" altLang="ko-KR" dirty="0"/>
              <a:t>. </a:t>
            </a:r>
            <a:r>
              <a:rPr lang="ko-KR" altLang="en-US" dirty="0"/>
              <a:t>그것의 덜 채워진 부분을 </a:t>
            </a:r>
            <a:r>
              <a:rPr lang="en-US" altLang="ko-KR" dirty="0"/>
              <a:t>null space</a:t>
            </a:r>
            <a:r>
              <a:rPr lang="ko-KR" altLang="en-US" dirty="0"/>
              <a:t>라고 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978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부분은 인공지능 기계학습과 아주 중요한 관련이 있는 부분</a:t>
            </a:r>
            <a:r>
              <a:rPr lang="en-US" altLang="ko-KR" dirty="0"/>
              <a:t>. </a:t>
            </a:r>
            <a:r>
              <a:rPr lang="ko-KR" altLang="en-US" dirty="0"/>
              <a:t>입력 벡터와 행렬이 곱하고 더했으므로 </a:t>
            </a:r>
            <a:r>
              <a:rPr lang="en-US" altLang="ko-KR" dirty="0"/>
              <a:t>linear, </a:t>
            </a:r>
            <a:r>
              <a:rPr lang="ko-KR" altLang="en-US" dirty="0"/>
              <a:t>입력 벡터를 출력 벡터로 차원과 숫자를 </a:t>
            </a:r>
            <a:r>
              <a:rPr lang="en-US" altLang="ko-KR" dirty="0"/>
              <a:t>transform</a:t>
            </a:r>
            <a:r>
              <a:rPr lang="ko-KR" altLang="en-US" dirty="0"/>
              <a:t>했으므로 </a:t>
            </a:r>
            <a:r>
              <a:rPr lang="en-US" altLang="ko-KR" dirty="0"/>
              <a:t>transformation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9702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대문자로 쓸 때는 행렬을 대문자로 씀</a:t>
            </a:r>
            <a:r>
              <a:rPr lang="en-US" altLang="ko-KR" dirty="0"/>
              <a:t>. </a:t>
            </a:r>
            <a:r>
              <a:rPr lang="ko-KR" altLang="en-US" dirty="0"/>
              <a:t>소문자로 쓸 때는 벡터를 소문자로 씀</a:t>
            </a:r>
            <a:r>
              <a:rPr lang="en-US" altLang="ko-KR" dirty="0"/>
              <a:t>. </a:t>
            </a:r>
            <a:r>
              <a:rPr lang="ko-KR" altLang="en-US" dirty="0"/>
              <a:t>여기서는 </a:t>
            </a:r>
            <a:r>
              <a:rPr lang="en-US" altLang="ko-KR" dirty="0"/>
              <a:t>x</a:t>
            </a:r>
            <a:r>
              <a:rPr lang="ko-KR" altLang="en-US" dirty="0"/>
              <a:t>가 입력 벡터이고 </a:t>
            </a:r>
            <a:r>
              <a:rPr lang="en-US" altLang="ko-KR" dirty="0"/>
              <a:t>b</a:t>
            </a:r>
            <a:r>
              <a:rPr lang="ko-KR" altLang="en-US" dirty="0"/>
              <a:t>가 출력 벡터</a:t>
            </a:r>
            <a:r>
              <a:rPr lang="en-US" altLang="ko-KR" dirty="0"/>
              <a:t>. </a:t>
            </a:r>
            <a:r>
              <a:rPr lang="ko-KR" altLang="en-US" dirty="0"/>
              <a:t>이 때 </a:t>
            </a:r>
            <a:r>
              <a:rPr lang="en-US" altLang="ko-KR" dirty="0"/>
              <a:t>x </a:t>
            </a:r>
            <a:r>
              <a:rPr lang="ko-KR" altLang="en-US" dirty="0"/>
              <a:t>입력 벡터의 차원과 </a:t>
            </a:r>
            <a:r>
              <a:rPr lang="en-US" altLang="ko-KR" dirty="0"/>
              <a:t>b </a:t>
            </a:r>
            <a:r>
              <a:rPr lang="ko-KR" altLang="en-US" dirty="0"/>
              <a:t>출력 벡터의 차원은 반드시 같을 필요 없다</a:t>
            </a:r>
            <a:r>
              <a:rPr lang="en-US" altLang="ko-KR" dirty="0"/>
              <a:t>. </a:t>
            </a:r>
            <a:r>
              <a:rPr lang="ko-KR" altLang="en-US" dirty="0"/>
              <a:t>다를 수 있다</a:t>
            </a:r>
            <a:r>
              <a:rPr lang="en-US" altLang="ko-KR" dirty="0"/>
              <a:t>. </a:t>
            </a:r>
            <a:r>
              <a:rPr lang="ko-KR" altLang="en-US" dirty="0"/>
              <a:t>그것의 역할을 해주는 것이 </a:t>
            </a:r>
            <a:r>
              <a:rPr lang="en-US" altLang="ko-KR" dirty="0"/>
              <a:t>A</a:t>
            </a:r>
            <a:r>
              <a:rPr lang="ko-KR" altLang="en-US" dirty="0"/>
              <a:t> 행렬</a:t>
            </a:r>
            <a:r>
              <a:rPr lang="en-US" altLang="ko-KR" dirty="0"/>
              <a:t>. A</a:t>
            </a:r>
            <a:r>
              <a:rPr lang="ko-KR" altLang="en-US" dirty="0"/>
              <a:t>가 몇 </a:t>
            </a:r>
            <a:r>
              <a:rPr lang="en-US" altLang="ko-KR" dirty="0"/>
              <a:t>by </a:t>
            </a:r>
            <a:r>
              <a:rPr lang="ko-KR" altLang="en-US" dirty="0" err="1"/>
              <a:t>몇이냐에</a:t>
            </a:r>
            <a:r>
              <a:rPr lang="ko-KR" altLang="en-US" dirty="0"/>
              <a:t> 따라 달라짐</a:t>
            </a:r>
            <a:r>
              <a:rPr lang="en-US" altLang="ko-KR" dirty="0"/>
              <a:t>. A</a:t>
            </a:r>
            <a:r>
              <a:rPr lang="ko-KR" altLang="en-US" dirty="0"/>
              <a:t>가 </a:t>
            </a:r>
            <a:r>
              <a:rPr lang="en-US" altLang="ko-KR" dirty="0"/>
              <a:t>transformation matrix</a:t>
            </a:r>
            <a:r>
              <a:rPr lang="ko-KR" altLang="en-US" dirty="0"/>
              <a:t>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97895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17806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88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 by n </a:t>
            </a:r>
            <a:r>
              <a:rPr lang="ko-KR" altLang="en-US" dirty="0"/>
              <a:t>행렬</a:t>
            </a:r>
          </a:p>
        </p:txBody>
      </p:sp>
    </p:spTree>
    <p:extLst>
      <p:ext uri="{BB962C8B-B14F-4D97-AF65-F5344CB8AC3E}">
        <p14:creationId xmlns:p14="http://schemas.microsoft.com/office/powerpoint/2010/main" val="11575501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벡터 </a:t>
            </a:r>
            <a:r>
              <a:rPr lang="en-US" altLang="ko-KR" dirty="0"/>
              <a:t>1,0  0,1(basis vector)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모든 경우에 일단 만들고 시작함</a:t>
            </a:r>
            <a:r>
              <a:rPr lang="en-US" altLang="ko-KR" dirty="0"/>
              <a:t>. – original grid</a:t>
            </a:r>
            <a:r>
              <a:rPr lang="ko-KR" altLang="en-US" dirty="0"/>
              <a:t>를 만드는 것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6897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Transformation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r>
              <a:rPr lang="ko-KR" altLang="en-US" dirty="0"/>
              <a:t>를 이용해 새로운 </a:t>
            </a:r>
            <a:r>
              <a:rPr lang="en-US" altLang="ko-KR" dirty="0"/>
              <a:t>grid</a:t>
            </a:r>
            <a:r>
              <a:rPr lang="ko-KR" altLang="en-US" dirty="0"/>
              <a:t>를 그림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21777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입력 벡터 값</a:t>
            </a:r>
          </a:p>
        </p:txBody>
      </p:sp>
    </p:spTree>
    <p:extLst>
      <p:ext uri="{BB962C8B-B14F-4D97-AF65-F5344CB8AC3E}">
        <p14:creationId xmlns:p14="http://schemas.microsoft.com/office/powerpoint/2010/main" val="28506320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원래 </a:t>
            </a:r>
            <a:r>
              <a:rPr lang="en-US" altLang="ko-KR" dirty="0"/>
              <a:t>grid</a:t>
            </a:r>
            <a:r>
              <a:rPr lang="ko-KR" altLang="en-US" dirty="0"/>
              <a:t>에서 </a:t>
            </a:r>
            <a:r>
              <a:rPr lang="en-US" altLang="ko-KR" dirty="0"/>
              <a:t>transform</a:t>
            </a:r>
            <a:r>
              <a:rPr lang="ko-KR" altLang="en-US" dirty="0"/>
              <a:t>된 </a:t>
            </a:r>
            <a:r>
              <a:rPr lang="en-US" altLang="ko-KR" dirty="0"/>
              <a:t>grid</a:t>
            </a:r>
            <a:r>
              <a:rPr lang="ko-KR" altLang="en-US" dirty="0"/>
              <a:t>로 바꾸게 돌린 것</a:t>
            </a:r>
            <a:r>
              <a:rPr lang="en-US" altLang="ko-KR" dirty="0"/>
              <a:t>. </a:t>
            </a:r>
            <a:r>
              <a:rPr lang="ko-KR" altLang="en-US" dirty="0"/>
              <a:t>그러면 수학적으로 계산 된 값과 동일</a:t>
            </a:r>
            <a:r>
              <a:rPr lang="en-US" altLang="ko-KR" dirty="0"/>
              <a:t>. </a:t>
            </a:r>
            <a:r>
              <a:rPr lang="ko-KR" altLang="en-US" dirty="0"/>
              <a:t>계산 안 하고 이렇게 기하적으로 해결 가능</a:t>
            </a:r>
            <a:r>
              <a:rPr lang="en-US" altLang="ko-KR" dirty="0"/>
              <a:t>. Transformation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  <a:r>
              <a:rPr lang="ko-KR" altLang="en-US" dirty="0"/>
              <a:t>의 기하적 역할임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13883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Original grid</a:t>
            </a:r>
            <a:r>
              <a:rPr lang="ko-KR" altLang="en-US" dirty="0"/>
              <a:t>는 늘 동일하게 이대로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0313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Grid</a:t>
            </a:r>
            <a:r>
              <a:rPr lang="ko-KR" altLang="en-US" dirty="0"/>
              <a:t>가 새로 설정됨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7041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Transformation matrix</a:t>
            </a:r>
            <a:r>
              <a:rPr lang="ko-KR" altLang="en-US" dirty="0"/>
              <a:t>에서 두 </a:t>
            </a:r>
            <a:r>
              <a:rPr lang="en-US" altLang="ko-KR" dirty="0"/>
              <a:t>column </a:t>
            </a:r>
            <a:r>
              <a:rPr lang="ko-KR" altLang="en-US" dirty="0"/>
              <a:t>벡터가 </a:t>
            </a:r>
            <a:r>
              <a:rPr lang="en-US" altLang="ko-KR" dirty="0"/>
              <a:t>dependent</a:t>
            </a:r>
            <a:r>
              <a:rPr lang="ko-KR" altLang="en-US" dirty="0"/>
              <a:t>할 때</a:t>
            </a:r>
            <a:r>
              <a:rPr lang="en-US" altLang="ko-KR" dirty="0"/>
              <a:t>. </a:t>
            </a:r>
            <a:r>
              <a:rPr lang="ko-KR" altLang="en-US" dirty="0"/>
              <a:t>저기서 점을 이동시키는 방법은 접는다고 생각하면 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4389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44762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역함수를 취하면 거꾸로 갈 수 있음</a:t>
            </a:r>
            <a:r>
              <a:rPr lang="en-US" altLang="ko-KR" dirty="0"/>
              <a:t>. </a:t>
            </a:r>
            <a:r>
              <a:rPr lang="en-US" altLang="ko-KR" dirty="0" err="1"/>
              <a:t>Detransformation</a:t>
            </a:r>
            <a:r>
              <a:rPr lang="ko-KR" altLang="en-US" dirty="0"/>
              <a:t>임</a:t>
            </a:r>
          </a:p>
        </p:txBody>
      </p:sp>
    </p:spTree>
    <p:extLst>
      <p:ext uri="{BB962C8B-B14F-4D97-AF65-F5344CB8AC3E}">
        <p14:creationId xmlns:p14="http://schemas.microsoft.com/office/powerpoint/2010/main" val="25833080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저렇게 </a:t>
            </a:r>
            <a:r>
              <a:rPr lang="en-US" altLang="ko-KR" dirty="0"/>
              <a:t>transformation matrix</a:t>
            </a:r>
            <a:r>
              <a:rPr lang="ko-KR" altLang="en-US" dirty="0"/>
              <a:t>가 의 두 </a:t>
            </a:r>
            <a:r>
              <a:rPr lang="en-US" altLang="ko-KR" dirty="0"/>
              <a:t>column </a:t>
            </a:r>
            <a:r>
              <a:rPr lang="ko-KR" altLang="en-US" dirty="0"/>
              <a:t>벡터가 </a:t>
            </a:r>
            <a:r>
              <a:rPr lang="en-US" altLang="ko-KR" dirty="0"/>
              <a:t>dependent </a:t>
            </a:r>
            <a:r>
              <a:rPr lang="ko-KR" altLang="en-US" dirty="0"/>
              <a:t>하다면 역함수를 취해서 </a:t>
            </a:r>
            <a:r>
              <a:rPr lang="en-US" altLang="ko-KR" dirty="0" err="1"/>
              <a:t>detransformation</a:t>
            </a:r>
            <a:r>
              <a:rPr lang="ko-KR" altLang="en-US" dirty="0"/>
              <a:t>을 해서 원래 위치를 찾을 수 없음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invertible</a:t>
            </a:r>
            <a:r>
              <a:rPr lang="ko-KR" altLang="en-US" dirty="0"/>
              <a:t>하지 않음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Grid</a:t>
            </a:r>
            <a:r>
              <a:rPr lang="ko-KR" altLang="en-US" dirty="0"/>
              <a:t>가 형성하는 면적이 없음</a:t>
            </a:r>
            <a:r>
              <a:rPr lang="en-US" altLang="ko-KR" dirty="0"/>
              <a:t>. </a:t>
            </a:r>
            <a:r>
              <a:rPr lang="ko-KR" altLang="en-US" dirty="0"/>
              <a:t>면적이 </a:t>
            </a:r>
            <a:r>
              <a:rPr lang="en-US" altLang="ko-KR" dirty="0"/>
              <a:t>0. </a:t>
            </a:r>
            <a:r>
              <a:rPr lang="ko-KR" altLang="en-US" dirty="0"/>
              <a:t>이때는 역함수가 없음</a:t>
            </a:r>
            <a:r>
              <a:rPr lang="en-US" altLang="ko-KR" dirty="0"/>
              <a:t>. </a:t>
            </a:r>
            <a:r>
              <a:rPr lang="ko-KR" altLang="en-US" dirty="0"/>
              <a:t>참고로 </a:t>
            </a:r>
            <a:r>
              <a:rPr lang="en-US" altLang="ko-KR" dirty="0"/>
              <a:t>Grid</a:t>
            </a:r>
            <a:r>
              <a:rPr lang="ko-KR" altLang="en-US" dirty="0"/>
              <a:t>가 형성하는 면적을 </a:t>
            </a:r>
            <a:r>
              <a:rPr lang="en-US" altLang="ko-KR" dirty="0"/>
              <a:t>determinant(</a:t>
            </a:r>
            <a:r>
              <a:rPr lang="ko-KR" altLang="en-US" dirty="0"/>
              <a:t>행렬식</a:t>
            </a:r>
            <a:r>
              <a:rPr lang="en-US" altLang="ko-KR" dirty="0"/>
              <a:t>)</a:t>
            </a:r>
            <a:r>
              <a:rPr lang="ko-KR" altLang="en-US" dirty="0"/>
              <a:t>이라고 하는데 행렬식이 </a:t>
            </a:r>
            <a:r>
              <a:rPr lang="en-US" altLang="ko-KR" dirty="0"/>
              <a:t>0</a:t>
            </a:r>
            <a:r>
              <a:rPr lang="ko-KR" altLang="en-US" dirty="0"/>
              <a:t>이 될 때는 역함수가 없음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Determinant </a:t>
            </a:r>
            <a:r>
              <a:rPr lang="ko-KR" altLang="en-US" dirty="0"/>
              <a:t>식은 </a:t>
            </a:r>
            <a:r>
              <a:rPr lang="en-US" altLang="ko-KR" dirty="0"/>
              <a:t>2</a:t>
            </a:r>
            <a:r>
              <a:rPr lang="ko-KR" altLang="en-US" dirty="0"/>
              <a:t>차 행렬이라면 </a:t>
            </a:r>
            <a:r>
              <a:rPr lang="en-US" altLang="ko-KR" dirty="0"/>
              <a:t>ad-</a:t>
            </a:r>
            <a:r>
              <a:rPr lang="en-US" altLang="ko-KR" dirty="0" err="1"/>
              <a:t>bc</a:t>
            </a:r>
            <a:r>
              <a:rPr lang="en-US" altLang="ko-KR" dirty="0"/>
              <a:t>. Ad-</a:t>
            </a:r>
            <a:r>
              <a:rPr lang="en-US" altLang="ko-KR" dirty="0" err="1"/>
              <a:t>bc</a:t>
            </a:r>
            <a:r>
              <a:rPr lang="en-US" altLang="ko-KR" dirty="0"/>
              <a:t>=0</a:t>
            </a:r>
            <a:r>
              <a:rPr lang="ko-KR" altLang="en-US" dirty="0"/>
              <a:t>이 되면 역함수가 없음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9065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벡터는 정의상 </a:t>
            </a:r>
            <a:r>
              <a:rPr lang="en-US" altLang="ko-KR" dirty="0"/>
              <a:t>sequence of numbers. </a:t>
            </a:r>
            <a:r>
              <a:rPr lang="ko-KR" altLang="en-US" dirty="0"/>
              <a:t>가로로 있든 세로로 있든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3949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접었던 것을 다시 피는데 어디서 고정되는지 알 수 없음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3749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Grid</a:t>
            </a:r>
            <a:r>
              <a:rPr lang="ko-KR" altLang="en-US" dirty="0"/>
              <a:t>를 이용해 </a:t>
            </a:r>
            <a:r>
              <a:rPr lang="en-US" altLang="ko-KR" dirty="0"/>
              <a:t>transformation</a:t>
            </a:r>
            <a:r>
              <a:rPr lang="ko-KR" altLang="en-US" dirty="0"/>
              <a:t>을 하는 것이다</a:t>
            </a:r>
            <a:r>
              <a:rPr lang="en-US" altLang="ko-KR" dirty="0"/>
              <a:t>. </a:t>
            </a:r>
            <a:r>
              <a:rPr lang="ko-KR" altLang="en-US" dirty="0"/>
              <a:t>이때 어떤 행렬의 </a:t>
            </a:r>
            <a:r>
              <a:rPr lang="en-US" altLang="ko-KR" dirty="0"/>
              <a:t>eigenvector</a:t>
            </a:r>
            <a:r>
              <a:rPr lang="ko-KR" altLang="en-US" dirty="0"/>
              <a:t>은 </a:t>
            </a:r>
            <a:r>
              <a:rPr lang="ko-KR" altLang="en-US" dirty="0" err="1"/>
              <a:t>뭐냐고</a:t>
            </a:r>
            <a:r>
              <a:rPr lang="ko-KR" altLang="en-US" dirty="0"/>
              <a:t> 질문함</a:t>
            </a:r>
            <a:r>
              <a:rPr lang="en-US" altLang="ko-KR" dirty="0"/>
              <a:t>. </a:t>
            </a:r>
            <a:r>
              <a:rPr lang="ko-KR" altLang="en-US" dirty="0"/>
              <a:t>여기서는 </a:t>
            </a:r>
            <a:r>
              <a:rPr lang="en-US" altLang="ko-KR" dirty="0"/>
              <a:t>transform matrix </a:t>
            </a:r>
            <a:r>
              <a:rPr lang="ko-KR" altLang="en-US" dirty="0"/>
              <a:t>행렬의 </a:t>
            </a:r>
            <a:r>
              <a:rPr lang="en-US" altLang="ko-KR" dirty="0"/>
              <a:t>eigenvector</a:t>
            </a:r>
            <a:r>
              <a:rPr lang="ko-KR" altLang="en-US" dirty="0"/>
              <a:t>은 </a:t>
            </a:r>
            <a:r>
              <a:rPr lang="ko-KR" altLang="en-US" dirty="0" err="1"/>
              <a:t>뭐냐고</a:t>
            </a:r>
            <a:r>
              <a:rPr lang="ko-KR" altLang="en-US" dirty="0"/>
              <a:t> 묻는다면</a:t>
            </a:r>
            <a:r>
              <a:rPr lang="en-US" altLang="ko-KR" dirty="0"/>
              <a:t>, 1,1</a:t>
            </a:r>
            <a:r>
              <a:rPr lang="ko-KR" altLang="en-US" dirty="0"/>
              <a:t>은 </a:t>
            </a:r>
            <a:r>
              <a:rPr lang="en-US" altLang="ko-KR" dirty="0"/>
              <a:t>eigenvector</a:t>
            </a:r>
            <a:r>
              <a:rPr lang="ko-KR" altLang="en-US" dirty="0"/>
              <a:t>은 아님</a:t>
            </a:r>
            <a:r>
              <a:rPr lang="en-US" altLang="ko-KR" dirty="0"/>
              <a:t>. </a:t>
            </a:r>
            <a:r>
              <a:rPr lang="ko-KR" altLang="en-US" dirty="0"/>
              <a:t>왜냐면 원점과 쭉 이었을 때 일직선상에 놓이기 않기 때문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Transformation</a:t>
            </a:r>
            <a:r>
              <a:rPr lang="ko-KR" altLang="en-US" dirty="0"/>
              <a:t>을 했는데 원점과 같은 선상에 놓이는 경우가 있음</a:t>
            </a:r>
            <a:r>
              <a:rPr lang="en-US" altLang="ko-KR" dirty="0"/>
              <a:t>. </a:t>
            </a:r>
            <a:r>
              <a:rPr lang="ko-KR" altLang="en-US" dirty="0"/>
              <a:t>그것이 </a:t>
            </a:r>
            <a:r>
              <a:rPr lang="en-US" altLang="ko-KR" dirty="0"/>
              <a:t>eigenvector. </a:t>
            </a:r>
            <a:r>
              <a:rPr lang="ko-KR" altLang="en-US" dirty="0"/>
              <a:t>이것이 기하학적인 해석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</a:t>
            </a:r>
            <a:r>
              <a:rPr lang="en-US" altLang="ko-KR" dirty="0"/>
              <a:t>given matrix</a:t>
            </a:r>
            <a:r>
              <a:rPr lang="ko-KR" altLang="en-US" dirty="0"/>
              <a:t>가 있으면 그것의 </a:t>
            </a:r>
            <a:r>
              <a:rPr lang="en-US" altLang="ko-KR" dirty="0"/>
              <a:t>eigenvector</a:t>
            </a:r>
            <a:r>
              <a:rPr lang="ko-KR" altLang="en-US" dirty="0"/>
              <a:t>은 그 </a:t>
            </a:r>
            <a:r>
              <a:rPr lang="en-US" altLang="ko-KR" dirty="0"/>
              <a:t>matrix</a:t>
            </a:r>
            <a:r>
              <a:rPr lang="ko-KR" altLang="en-US" dirty="0"/>
              <a:t>와 곱해서 </a:t>
            </a:r>
            <a:r>
              <a:rPr lang="en-US" altLang="ko-KR" dirty="0"/>
              <a:t>transformation</a:t>
            </a:r>
            <a:r>
              <a:rPr lang="ko-KR" altLang="en-US" dirty="0"/>
              <a:t>하고 난 결과값이 </a:t>
            </a:r>
            <a:r>
              <a:rPr lang="en-US" altLang="ko-KR" dirty="0"/>
              <a:t>transformation </a:t>
            </a:r>
            <a:r>
              <a:rPr lang="ko-KR" altLang="en-US" dirty="0"/>
              <a:t>하기 전 벡터와 원점 상에서 같은 선상에 놓이면</a:t>
            </a:r>
            <a:r>
              <a:rPr lang="en-US" altLang="ko-KR" dirty="0"/>
              <a:t> </a:t>
            </a:r>
            <a:r>
              <a:rPr lang="ko-KR" altLang="en-US" dirty="0"/>
              <a:t>그것이 </a:t>
            </a:r>
            <a:r>
              <a:rPr lang="en-US" altLang="ko-KR" dirty="0"/>
              <a:t>eigenvector</a:t>
            </a:r>
            <a:r>
              <a:rPr lang="ko-KR" altLang="en-US" dirty="0"/>
              <a:t>의 정의</a:t>
            </a:r>
          </a:p>
        </p:txBody>
      </p:sp>
    </p:spTree>
    <p:extLst>
      <p:ext uri="{BB962C8B-B14F-4D97-AF65-F5344CB8AC3E}">
        <p14:creationId xmlns:p14="http://schemas.microsoft.com/office/powerpoint/2010/main" val="4501299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</a:t>
            </a:r>
            <a:r>
              <a:rPr lang="ko-KR" altLang="en-US" dirty="0"/>
              <a:t>는 </a:t>
            </a:r>
            <a:r>
              <a:rPr lang="ko-KR" altLang="en-US" dirty="0" err="1"/>
              <a:t>입력값</a:t>
            </a:r>
            <a:r>
              <a:rPr lang="en-US" altLang="ko-KR" dirty="0"/>
              <a:t>, Av</a:t>
            </a:r>
            <a:r>
              <a:rPr lang="ko-KR" altLang="en-US" dirty="0"/>
              <a:t>는 </a:t>
            </a:r>
            <a:r>
              <a:rPr lang="ko-KR" altLang="en-US" dirty="0" err="1"/>
              <a:t>출력값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7764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저렇게 생긴 벡터를 </a:t>
            </a:r>
            <a:r>
              <a:rPr lang="en-US" altLang="ko-KR" dirty="0"/>
              <a:t>Column</a:t>
            </a:r>
            <a:r>
              <a:rPr lang="ko-KR" altLang="en-US" dirty="0"/>
              <a:t>벡터라고 함</a:t>
            </a:r>
            <a:r>
              <a:rPr lang="en-US" altLang="ko-KR" dirty="0"/>
              <a:t>. </a:t>
            </a:r>
            <a:r>
              <a:rPr lang="ko-KR" altLang="en-US" dirty="0"/>
              <a:t>위와 같이 벡터를 기하로 나타낼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3507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점은 단 하나</a:t>
            </a:r>
            <a:r>
              <a:rPr lang="en-US" altLang="ko-KR" dirty="0"/>
              <a:t>. </a:t>
            </a:r>
            <a:r>
              <a:rPr lang="ko-KR" altLang="en-US" dirty="0"/>
              <a:t>위는 </a:t>
            </a:r>
            <a:r>
              <a:rPr lang="en-US" altLang="ko-KR" dirty="0"/>
              <a:t>3</a:t>
            </a:r>
            <a:r>
              <a:rPr lang="ko-KR" altLang="en-US" dirty="0"/>
              <a:t>차원의 벡터</a:t>
            </a:r>
            <a:r>
              <a:rPr lang="en-US" altLang="ko-KR" dirty="0"/>
              <a:t>. 100</a:t>
            </a:r>
            <a:r>
              <a:rPr lang="ko-KR" altLang="en-US" dirty="0"/>
              <a:t>차원의 벡터가 있더라도 점은 단 하나</a:t>
            </a:r>
            <a:r>
              <a:rPr lang="en-US" altLang="ko-KR" dirty="0"/>
              <a:t>. </a:t>
            </a:r>
            <a:r>
              <a:rPr lang="ko-KR" altLang="en-US" dirty="0"/>
              <a:t>차원을 늘리고 점은 하나만 찍으면 됨</a:t>
            </a:r>
          </a:p>
        </p:txBody>
      </p:sp>
    </p:spTree>
    <p:extLst>
      <p:ext uri="{BB962C8B-B14F-4D97-AF65-F5344CB8AC3E}">
        <p14:creationId xmlns:p14="http://schemas.microsoft.com/office/powerpoint/2010/main" val="2139488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(6, 8)</a:t>
            </a:r>
            <a:r>
              <a:rPr lang="ko-KR" altLang="en-US" dirty="0"/>
              <a:t>에 </a:t>
            </a:r>
            <a:r>
              <a:rPr lang="en-US" altLang="ko-KR" dirty="0"/>
              <a:t>0.5</a:t>
            </a:r>
            <a:r>
              <a:rPr lang="ko-KR" altLang="en-US" dirty="0"/>
              <a:t>를 곱하는 것</a:t>
            </a:r>
            <a:r>
              <a:rPr lang="en-US" altLang="ko-KR" dirty="0"/>
              <a:t>. </a:t>
            </a:r>
            <a:r>
              <a:rPr lang="ko-KR" altLang="en-US" dirty="0"/>
              <a:t>스케일링을 한다고 생각하면 됨</a:t>
            </a:r>
            <a:r>
              <a:rPr lang="en-US" altLang="ko-KR" dirty="0"/>
              <a:t>. </a:t>
            </a:r>
            <a:r>
              <a:rPr lang="ko-KR" altLang="en-US" dirty="0"/>
              <a:t>앞의 상수는 </a:t>
            </a:r>
            <a:r>
              <a:rPr lang="ko-KR" altLang="en-US" dirty="0" err="1"/>
              <a:t>스케일러임</a:t>
            </a:r>
            <a:r>
              <a:rPr lang="en-US" altLang="ko-KR" dirty="0"/>
              <a:t>. </a:t>
            </a:r>
            <a:r>
              <a:rPr lang="ko-KR" altLang="en-US" dirty="0"/>
              <a:t>그러면 </a:t>
            </a:r>
            <a:r>
              <a:rPr lang="en-US" altLang="ko-KR" dirty="0"/>
              <a:t>(3, 4) </a:t>
            </a:r>
            <a:r>
              <a:rPr lang="ko-KR" altLang="en-US" dirty="0"/>
              <a:t>됨</a:t>
            </a:r>
            <a:r>
              <a:rPr lang="en-US" altLang="ko-KR" dirty="0"/>
              <a:t>. </a:t>
            </a:r>
            <a:r>
              <a:rPr lang="ko-KR" altLang="en-US" dirty="0"/>
              <a:t>이것을 기하적으로 해석 해도 같다</a:t>
            </a:r>
            <a:r>
              <a:rPr lang="en-US" altLang="ko-KR" dirty="0"/>
              <a:t>. </a:t>
            </a:r>
            <a:r>
              <a:rPr lang="ko-KR" altLang="en-US" dirty="0"/>
              <a:t>원점부터 </a:t>
            </a:r>
            <a:r>
              <a:rPr lang="en-US" altLang="ko-KR" dirty="0"/>
              <a:t>(6, 8)</a:t>
            </a:r>
            <a:r>
              <a:rPr lang="ko-KR" altLang="en-US" dirty="0"/>
              <a:t>까지의 선을 </a:t>
            </a:r>
            <a:r>
              <a:rPr lang="en-US" altLang="ko-KR" dirty="0"/>
              <a:t>0.5</a:t>
            </a:r>
            <a:r>
              <a:rPr lang="ko-KR" altLang="en-US" dirty="0"/>
              <a:t>로 길이를 줄여서 나오는 점도 </a:t>
            </a:r>
            <a:r>
              <a:rPr lang="en-US" altLang="ko-KR" dirty="0"/>
              <a:t>(3, 4)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2543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Linear algebr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Linear algebra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vector multipl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 multiplication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Among all v,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14095">
              <a:defRPr sz="7040"/>
            </a:pPr>
            <a:r>
              <a:t>Among all v,</a:t>
            </a:r>
          </a:p>
          <a:p>
            <a:pPr defTabSz="514095">
              <a:defRPr sz="7040"/>
            </a:pPr>
            <a:r>
              <a:t>some v is parallel to Av.</a:t>
            </a:r>
          </a:p>
          <a:p>
            <a:pPr defTabSz="514095">
              <a:defRPr sz="7040"/>
            </a:pPr>
            <a:r>
              <a:t>that v is eigenvector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MathTypeImage.pdf" descr="MathTypeImage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60850" y="3343076"/>
            <a:ext cx="4482947" cy="306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Visualizing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600"/>
            </a:pPr>
            <a:r>
              <a:rPr dirty="0"/>
              <a:t>Visualizing </a:t>
            </a:r>
          </a:p>
          <a:p>
            <a:pPr>
              <a:defRPr sz="5600"/>
            </a:pPr>
            <a:r>
              <a:rPr dirty="0"/>
              <a:t>eigenvectors</a:t>
            </a:r>
          </a:p>
          <a:p>
            <a:pPr>
              <a:defRPr sz="3600"/>
            </a:pPr>
            <a:r>
              <a:rPr dirty="0"/>
              <a:t>http://setosa.io/ev/eigenvectors-and-eigenvalues/</a:t>
            </a: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373" y="1948773"/>
            <a:ext cx="6908039" cy="5856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8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977" y="2019222"/>
            <a:ext cx="6908039" cy="5715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88" y="1502285"/>
            <a:ext cx="10113224" cy="6749030"/>
          </a:xfrm>
          <a:prstGeom prst="rect">
            <a:avLst/>
          </a:prstGeom>
          <a:ln w="12700">
            <a:miter lim="400000"/>
          </a:ln>
        </p:spPr>
      </p:pic>
      <p:sp>
        <p:nvSpPr>
          <p:cNvPr id="883" name="Line"/>
          <p:cNvSpPr/>
          <p:nvPr/>
        </p:nvSpPr>
        <p:spPr>
          <a:xfrm flipV="1">
            <a:off x="2734671" y="7273031"/>
            <a:ext cx="1706297" cy="2200861"/>
          </a:xfrm>
          <a:prstGeom prst="line">
            <a:avLst/>
          </a:prstGeom>
          <a:ln w="88900">
            <a:solidFill>
              <a:srgbClr val="9659A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84" name="eigenspace"/>
          <p:cNvSpPr txBox="1"/>
          <p:nvPr/>
        </p:nvSpPr>
        <p:spPr>
          <a:xfrm>
            <a:off x="8173944" y="652357"/>
            <a:ext cx="2119686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eigenspace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5877" y="3464563"/>
            <a:ext cx="3205310" cy="2500143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Line"/>
          <p:cNvSpPr/>
          <p:nvPr/>
        </p:nvSpPr>
        <p:spPr>
          <a:xfrm flipV="1">
            <a:off x="7589290" y="4791774"/>
            <a:ext cx="764654" cy="1014731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5" name="Line"/>
          <p:cNvSpPr/>
          <p:nvPr/>
        </p:nvSpPr>
        <p:spPr>
          <a:xfrm flipV="1">
            <a:off x="7580384" y="3111824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6" name="Line"/>
          <p:cNvSpPr/>
          <p:nvPr/>
        </p:nvSpPr>
        <p:spPr>
          <a:xfrm>
            <a:off x="6499039" y="5818673"/>
            <a:ext cx="39646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7" name="x"/>
          <p:cNvSpPr txBox="1"/>
          <p:nvPr/>
        </p:nvSpPr>
        <p:spPr>
          <a:xfrm>
            <a:off x="10477217" y="545650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168" name="y"/>
          <p:cNvSpPr txBox="1"/>
          <p:nvPr/>
        </p:nvSpPr>
        <p:spPr>
          <a:xfrm>
            <a:off x="7408934" y="24370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169" name="6"/>
          <p:cNvSpPr txBox="1"/>
          <p:nvPr/>
        </p:nvSpPr>
        <p:spPr>
          <a:xfrm>
            <a:off x="8970330" y="5793556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6</a:t>
            </a:r>
          </a:p>
        </p:txBody>
      </p:sp>
      <p:sp>
        <p:nvSpPr>
          <p:cNvPr id="170" name="8"/>
          <p:cNvSpPr txBox="1"/>
          <p:nvPr/>
        </p:nvSpPr>
        <p:spPr>
          <a:xfrm>
            <a:off x="7271382" y="3649688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8</a:t>
            </a:r>
          </a:p>
        </p:txBody>
      </p:sp>
      <p:sp>
        <p:nvSpPr>
          <p:cNvPr id="171" name="Circle"/>
          <p:cNvSpPr/>
          <p:nvPr/>
        </p:nvSpPr>
        <p:spPr>
          <a:xfrm>
            <a:off x="9040231" y="378945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Circle"/>
          <p:cNvSpPr/>
          <p:nvPr/>
        </p:nvSpPr>
        <p:spPr>
          <a:xfrm>
            <a:off x="7529584" y="5767939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" name="Line"/>
          <p:cNvSpPr/>
          <p:nvPr/>
        </p:nvSpPr>
        <p:spPr>
          <a:xfrm flipV="1">
            <a:off x="8362766" y="3848982"/>
            <a:ext cx="709746" cy="950588"/>
          </a:xfrm>
          <a:prstGeom prst="line">
            <a:avLst/>
          </a:prstGeom>
          <a:ln w="381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5877" y="3464563"/>
            <a:ext cx="3589947" cy="3654054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Line"/>
          <p:cNvSpPr/>
          <p:nvPr/>
        </p:nvSpPr>
        <p:spPr>
          <a:xfrm flipV="1">
            <a:off x="7445114" y="2913111"/>
            <a:ext cx="1" cy="25759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7" name="Line"/>
          <p:cNvSpPr/>
          <p:nvPr/>
        </p:nvSpPr>
        <p:spPr>
          <a:xfrm>
            <a:off x="7454480" y="5480708"/>
            <a:ext cx="3780370" cy="69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8" name="Line"/>
          <p:cNvSpPr/>
          <p:nvPr/>
        </p:nvSpPr>
        <p:spPr>
          <a:xfrm flipH="1">
            <a:off x="5993680" y="5468354"/>
            <a:ext cx="1463586" cy="14635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9" name="x"/>
          <p:cNvSpPr txBox="1"/>
          <p:nvPr/>
        </p:nvSpPr>
        <p:spPr>
          <a:xfrm>
            <a:off x="11311852" y="51254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180" name="y"/>
          <p:cNvSpPr txBox="1"/>
          <p:nvPr/>
        </p:nvSpPr>
        <p:spPr>
          <a:xfrm>
            <a:off x="5457115" y="6914863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181" name="z"/>
          <p:cNvSpPr txBox="1"/>
          <p:nvPr/>
        </p:nvSpPr>
        <p:spPr>
          <a:xfrm>
            <a:off x="7273664" y="2118695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182" name="Line"/>
          <p:cNvSpPr/>
          <p:nvPr/>
        </p:nvSpPr>
        <p:spPr>
          <a:xfrm flipH="1">
            <a:off x="9957029" y="5481054"/>
            <a:ext cx="629741" cy="62974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3" name="Line"/>
          <p:cNvSpPr/>
          <p:nvPr/>
        </p:nvSpPr>
        <p:spPr>
          <a:xfrm flipH="1" flipV="1">
            <a:off x="6817041" y="6094057"/>
            <a:ext cx="3176221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4" name="Line"/>
          <p:cNvSpPr/>
          <p:nvPr/>
        </p:nvSpPr>
        <p:spPr>
          <a:xfrm>
            <a:off x="9960397" y="4315050"/>
            <a:ext cx="1" cy="180065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5" name="Circle"/>
          <p:cNvSpPr/>
          <p:nvPr/>
        </p:nvSpPr>
        <p:spPr>
          <a:xfrm>
            <a:off x="9909597" y="4213830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6" name="6"/>
          <p:cNvSpPr txBox="1"/>
          <p:nvPr/>
        </p:nvSpPr>
        <p:spPr>
          <a:xfrm>
            <a:off x="10432874" y="5126477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6</a:t>
            </a:r>
          </a:p>
        </p:txBody>
      </p:sp>
      <p:sp>
        <p:nvSpPr>
          <p:cNvPr id="187" name="-2"/>
          <p:cNvSpPr txBox="1"/>
          <p:nvPr/>
        </p:nvSpPr>
        <p:spPr>
          <a:xfrm>
            <a:off x="6495000" y="5878157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-2</a:t>
            </a:r>
          </a:p>
        </p:txBody>
      </p:sp>
      <p:sp>
        <p:nvSpPr>
          <p:cNvPr id="188" name="4"/>
          <p:cNvSpPr txBox="1"/>
          <p:nvPr/>
        </p:nvSpPr>
        <p:spPr>
          <a:xfrm>
            <a:off x="9997514" y="4074065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4</a:t>
            </a:r>
          </a:p>
        </p:txBody>
      </p:sp>
      <p:sp>
        <p:nvSpPr>
          <p:cNvPr id="189" name="Circle"/>
          <p:cNvSpPr/>
          <p:nvPr/>
        </p:nvSpPr>
        <p:spPr>
          <a:xfrm>
            <a:off x="7394314" y="542397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Line"/>
          <p:cNvSpPr/>
          <p:nvPr/>
        </p:nvSpPr>
        <p:spPr>
          <a:xfrm flipV="1">
            <a:off x="7457183" y="4864751"/>
            <a:ext cx="1235005" cy="607824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91" name="Line"/>
          <p:cNvSpPr/>
          <p:nvPr/>
        </p:nvSpPr>
        <p:spPr>
          <a:xfrm flipV="1">
            <a:off x="8695567" y="4268724"/>
            <a:ext cx="1240295" cy="596388"/>
          </a:xfrm>
          <a:prstGeom prst="line">
            <a:avLst/>
          </a:prstGeom>
          <a:ln w="381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vector add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 addition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35795" y="3571045"/>
            <a:ext cx="4743859" cy="250014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Line"/>
          <p:cNvSpPr/>
          <p:nvPr/>
        </p:nvSpPr>
        <p:spPr>
          <a:xfrm flipV="1">
            <a:off x="7580384" y="3111824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97" name="Line"/>
          <p:cNvSpPr/>
          <p:nvPr/>
        </p:nvSpPr>
        <p:spPr>
          <a:xfrm>
            <a:off x="6499039" y="5818673"/>
            <a:ext cx="39646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98" name="x"/>
          <p:cNvSpPr txBox="1"/>
          <p:nvPr/>
        </p:nvSpPr>
        <p:spPr>
          <a:xfrm>
            <a:off x="10477217" y="545650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199" name="y"/>
          <p:cNvSpPr txBox="1"/>
          <p:nvPr/>
        </p:nvSpPr>
        <p:spPr>
          <a:xfrm>
            <a:off x="7408934" y="24370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200" name="3"/>
          <p:cNvSpPr txBox="1"/>
          <p:nvPr/>
        </p:nvSpPr>
        <p:spPr>
          <a:xfrm>
            <a:off x="8970330" y="5793556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201" name="4"/>
          <p:cNvSpPr txBox="1"/>
          <p:nvPr/>
        </p:nvSpPr>
        <p:spPr>
          <a:xfrm>
            <a:off x="7271382" y="3649688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4</a:t>
            </a:r>
          </a:p>
        </p:txBody>
      </p:sp>
      <p:sp>
        <p:nvSpPr>
          <p:cNvPr id="202" name="Circle"/>
          <p:cNvSpPr/>
          <p:nvPr/>
        </p:nvSpPr>
        <p:spPr>
          <a:xfrm>
            <a:off x="9040231" y="378945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3" name="Circle"/>
          <p:cNvSpPr/>
          <p:nvPr/>
        </p:nvSpPr>
        <p:spPr>
          <a:xfrm>
            <a:off x="7529584" y="5767939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4" name="2"/>
          <p:cNvSpPr txBox="1"/>
          <p:nvPr/>
        </p:nvSpPr>
        <p:spPr>
          <a:xfrm>
            <a:off x="8486089" y="5793556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</a:t>
            </a:r>
          </a:p>
        </p:txBody>
      </p:sp>
      <p:sp>
        <p:nvSpPr>
          <p:cNvPr id="205" name="Line"/>
          <p:cNvSpPr/>
          <p:nvPr/>
        </p:nvSpPr>
        <p:spPr>
          <a:xfrm flipV="1">
            <a:off x="7587052" y="3830494"/>
            <a:ext cx="1489235" cy="1974317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06" name="1"/>
          <p:cNvSpPr txBox="1"/>
          <p:nvPr/>
        </p:nvSpPr>
        <p:spPr>
          <a:xfrm>
            <a:off x="7271382" y="5222006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</a:t>
            </a:r>
          </a:p>
        </p:txBody>
      </p:sp>
      <p:sp>
        <p:nvSpPr>
          <p:cNvPr id="207" name="Circle"/>
          <p:cNvSpPr/>
          <p:nvPr/>
        </p:nvSpPr>
        <p:spPr>
          <a:xfrm>
            <a:off x="8555990" y="533637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Line"/>
          <p:cNvSpPr/>
          <p:nvPr/>
        </p:nvSpPr>
        <p:spPr>
          <a:xfrm flipV="1">
            <a:off x="7582484" y="5381385"/>
            <a:ext cx="1013541" cy="437716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09" name="Line"/>
          <p:cNvSpPr/>
          <p:nvPr/>
        </p:nvSpPr>
        <p:spPr>
          <a:xfrm flipV="1">
            <a:off x="9085476" y="3401717"/>
            <a:ext cx="1013542" cy="437716"/>
          </a:xfrm>
          <a:prstGeom prst="line">
            <a:avLst/>
          </a:prstGeom>
          <a:ln w="254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0" name="Line"/>
          <p:cNvSpPr/>
          <p:nvPr/>
        </p:nvSpPr>
        <p:spPr>
          <a:xfrm flipV="1">
            <a:off x="8605515" y="3410308"/>
            <a:ext cx="1489235" cy="1974317"/>
          </a:xfrm>
          <a:prstGeom prst="line">
            <a:avLst/>
          </a:prstGeom>
          <a:ln w="254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1" name="Line"/>
          <p:cNvSpPr/>
          <p:nvPr/>
        </p:nvSpPr>
        <p:spPr>
          <a:xfrm flipV="1">
            <a:off x="7587052" y="3406584"/>
            <a:ext cx="2486354" cy="2423627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4"/>
          <p:cNvSpPr txBox="1"/>
          <p:nvPr/>
        </p:nvSpPr>
        <p:spPr>
          <a:xfrm>
            <a:off x="9984814" y="3972465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4</a:t>
            </a:r>
          </a:p>
        </p:txBody>
      </p:sp>
      <p:sp>
        <p:nvSpPr>
          <p:cNvPr id="214" name="Line"/>
          <p:cNvSpPr/>
          <p:nvPr/>
        </p:nvSpPr>
        <p:spPr>
          <a:xfrm flipV="1">
            <a:off x="7457184" y="4268724"/>
            <a:ext cx="2478678" cy="1203851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5" name="Line"/>
          <p:cNvSpPr/>
          <p:nvPr/>
        </p:nvSpPr>
        <p:spPr>
          <a:xfrm flipH="1" flipV="1">
            <a:off x="9470561" y="3380105"/>
            <a:ext cx="499971" cy="881613"/>
          </a:xfrm>
          <a:prstGeom prst="line">
            <a:avLst/>
          </a:prstGeom>
          <a:ln w="254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6" name="Line"/>
          <p:cNvSpPr/>
          <p:nvPr/>
        </p:nvSpPr>
        <p:spPr>
          <a:xfrm flipH="1">
            <a:off x="6931341" y="4607393"/>
            <a:ext cx="513774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17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61009" y="3716777"/>
            <a:ext cx="4522279" cy="299732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Line"/>
          <p:cNvSpPr/>
          <p:nvPr/>
        </p:nvSpPr>
        <p:spPr>
          <a:xfrm flipV="1">
            <a:off x="7445114" y="2913111"/>
            <a:ext cx="1" cy="25759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9" name="Line"/>
          <p:cNvSpPr/>
          <p:nvPr/>
        </p:nvSpPr>
        <p:spPr>
          <a:xfrm>
            <a:off x="6151653" y="5487630"/>
            <a:ext cx="508319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0" name="Line"/>
          <p:cNvSpPr/>
          <p:nvPr/>
        </p:nvSpPr>
        <p:spPr>
          <a:xfrm flipH="1">
            <a:off x="5993680" y="5489485"/>
            <a:ext cx="1442455" cy="144245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1" name="x"/>
          <p:cNvSpPr txBox="1"/>
          <p:nvPr/>
        </p:nvSpPr>
        <p:spPr>
          <a:xfrm>
            <a:off x="11311852" y="51254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222" name="y"/>
          <p:cNvSpPr txBox="1"/>
          <p:nvPr/>
        </p:nvSpPr>
        <p:spPr>
          <a:xfrm>
            <a:off x="5457115" y="6914863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223" name="z"/>
          <p:cNvSpPr txBox="1"/>
          <p:nvPr/>
        </p:nvSpPr>
        <p:spPr>
          <a:xfrm>
            <a:off x="7273664" y="2118695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224" name="Line"/>
          <p:cNvSpPr/>
          <p:nvPr/>
        </p:nvSpPr>
        <p:spPr>
          <a:xfrm flipH="1">
            <a:off x="9957029" y="5481054"/>
            <a:ext cx="629741" cy="62974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5" name="Line"/>
          <p:cNvSpPr/>
          <p:nvPr/>
        </p:nvSpPr>
        <p:spPr>
          <a:xfrm flipH="1" flipV="1">
            <a:off x="6817041" y="6094057"/>
            <a:ext cx="3176221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6" name="Line"/>
          <p:cNvSpPr/>
          <p:nvPr/>
        </p:nvSpPr>
        <p:spPr>
          <a:xfrm>
            <a:off x="9960397" y="4315050"/>
            <a:ext cx="1" cy="180065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7" name="Circle"/>
          <p:cNvSpPr/>
          <p:nvPr/>
        </p:nvSpPr>
        <p:spPr>
          <a:xfrm>
            <a:off x="9909597" y="4213830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" name="6"/>
          <p:cNvSpPr txBox="1"/>
          <p:nvPr/>
        </p:nvSpPr>
        <p:spPr>
          <a:xfrm>
            <a:off x="10432874" y="5126477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6</a:t>
            </a:r>
          </a:p>
        </p:txBody>
      </p:sp>
      <p:sp>
        <p:nvSpPr>
          <p:cNvPr id="229" name="-2"/>
          <p:cNvSpPr txBox="1"/>
          <p:nvPr/>
        </p:nvSpPr>
        <p:spPr>
          <a:xfrm>
            <a:off x="6495000" y="5878157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-2</a:t>
            </a:r>
          </a:p>
        </p:txBody>
      </p:sp>
      <p:sp>
        <p:nvSpPr>
          <p:cNvPr id="230" name="Circle"/>
          <p:cNvSpPr/>
          <p:nvPr/>
        </p:nvSpPr>
        <p:spPr>
          <a:xfrm>
            <a:off x="7394314" y="542397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1" name="-1"/>
          <p:cNvSpPr txBox="1"/>
          <p:nvPr/>
        </p:nvSpPr>
        <p:spPr>
          <a:xfrm>
            <a:off x="6739438" y="5415386"/>
            <a:ext cx="31752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-1</a:t>
            </a:r>
          </a:p>
        </p:txBody>
      </p:sp>
      <p:sp>
        <p:nvSpPr>
          <p:cNvPr id="232" name="Line"/>
          <p:cNvSpPr/>
          <p:nvPr/>
        </p:nvSpPr>
        <p:spPr>
          <a:xfrm>
            <a:off x="6961701" y="4599671"/>
            <a:ext cx="1" cy="901214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3" name="2"/>
          <p:cNvSpPr txBox="1"/>
          <p:nvPr/>
        </p:nvSpPr>
        <p:spPr>
          <a:xfrm>
            <a:off x="7443300" y="4416893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</a:t>
            </a:r>
          </a:p>
        </p:txBody>
      </p:sp>
      <p:sp>
        <p:nvSpPr>
          <p:cNvPr id="234" name="Line"/>
          <p:cNvSpPr/>
          <p:nvPr/>
        </p:nvSpPr>
        <p:spPr>
          <a:xfrm flipV="1">
            <a:off x="6965883" y="3410050"/>
            <a:ext cx="2478678" cy="1203851"/>
          </a:xfrm>
          <a:prstGeom prst="line">
            <a:avLst/>
          </a:prstGeom>
          <a:ln w="25400" cap="rnd">
            <a:solidFill>
              <a:srgbClr val="FF453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5" name="Line"/>
          <p:cNvSpPr/>
          <p:nvPr/>
        </p:nvSpPr>
        <p:spPr>
          <a:xfrm flipH="1">
            <a:off x="9469176" y="5468354"/>
            <a:ext cx="629741" cy="62974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6" name="Line"/>
          <p:cNvSpPr/>
          <p:nvPr/>
        </p:nvSpPr>
        <p:spPr>
          <a:xfrm>
            <a:off x="9463130" y="3387080"/>
            <a:ext cx="1" cy="2707109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7" name="6"/>
          <p:cNvSpPr txBox="1"/>
          <p:nvPr/>
        </p:nvSpPr>
        <p:spPr>
          <a:xfrm>
            <a:off x="9491589" y="3128209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6</a:t>
            </a:r>
          </a:p>
        </p:txBody>
      </p:sp>
      <p:sp>
        <p:nvSpPr>
          <p:cNvPr id="238" name="Line"/>
          <p:cNvSpPr/>
          <p:nvPr/>
        </p:nvSpPr>
        <p:spPr>
          <a:xfrm flipV="1">
            <a:off x="7450231" y="3406673"/>
            <a:ext cx="2021964" cy="2064286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9" name="Circle"/>
          <p:cNvSpPr/>
          <p:nvPr/>
        </p:nvSpPr>
        <p:spPr>
          <a:xfrm>
            <a:off x="6910901" y="4543959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Line"/>
          <p:cNvSpPr/>
          <p:nvPr/>
        </p:nvSpPr>
        <p:spPr>
          <a:xfrm flipH="1" flipV="1">
            <a:off x="6964901" y="4616618"/>
            <a:ext cx="484689" cy="846987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Vector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 spaces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quirements…"/>
          <p:cNvSpPr txBox="1"/>
          <p:nvPr/>
        </p:nvSpPr>
        <p:spPr>
          <a:xfrm>
            <a:off x="204977" y="2387599"/>
            <a:ext cx="12594845" cy="497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Requirements </a:t>
            </a:r>
          </a:p>
          <a:p>
            <a:pPr>
              <a:defRPr sz="8000"/>
            </a:pPr>
            <a:r>
              <a:t>to become a vector space: </a:t>
            </a:r>
          </a:p>
          <a:p>
            <a:pPr>
              <a:defRPr sz="8000"/>
            </a:pPr>
            <a:r>
              <a:t>linear combinations</a:t>
            </a:r>
          </a:p>
          <a:p>
            <a:pPr>
              <a:defRPr sz="8000"/>
            </a:pPr>
            <a:r>
              <a:t>still stay in the space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linear combinations"/>
          <p:cNvSpPr txBox="1"/>
          <p:nvPr/>
        </p:nvSpPr>
        <p:spPr>
          <a:xfrm>
            <a:off x="2012949" y="2957871"/>
            <a:ext cx="897890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linear combinations</a:t>
            </a:r>
          </a:p>
        </p:txBody>
      </p:sp>
      <p:pic>
        <p:nvPicPr>
          <p:cNvPr id="247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962443" y="4390478"/>
            <a:ext cx="5360794" cy="1340200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Line"/>
          <p:cNvSpPr/>
          <p:nvPr/>
        </p:nvSpPr>
        <p:spPr>
          <a:xfrm flipV="1">
            <a:off x="4373710" y="5577368"/>
            <a:ext cx="1" cy="18882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9" name="scalars"/>
          <p:cNvSpPr txBox="1"/>
          <p:nvPr/>
        </p:nvSpPr>
        <p:spPr>
          <a:xfrm>
            <a:off x="3579781" y="7562475"/>
            <a:ext cx="15878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scalars</a:t>
            </a:r>
          </a:p>
        </p:txBody>
      </p:sp>
      <p:sp>
        <p:nvSpPr>
          <p:cNvPr id="250" name="Line"/>
          <p:cNvSpPr/>
          <p:nvPr/>
        </p:nvSpPr>
        <p:spPr>
          <a:xfrm flipV="1">
            <a:off x="4350233" y="5635452"/>
            <a:ext cx="2588145" cy="18778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1" name="Line"/>
          <p:cNvSpPr/>
          <p:nvPr/>
        </p:nvSpPr>
        <p:spPr>
          <a:xfrm flipH="1" flipV="1">
            <a:off x="5853553" y="5624485"/>
            <a:ext cx="2761148" cy="189966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2" name="Line"/>
          <p:cNvSpPr/>
          <p:nvPr/>
        </p:nvSpPr>
        <p:spPr>
          <a:xfrm flipV="1">
            <a:off x="8618288" y="5508969"/>
            <a:ext cx="1" cy="2025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3" name="vectors"/>
          <p:cNvSpPr txBox="1"/>
          <p:nvPr/>
        </p:nvSpPr>
        <p:spPr>
          <a:xfrm>
            <a:off x="7811559" y="7630874"/>
            <a:ext cx="16134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vectors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Line"/>
          <p:cNvSpPr/>
          <p:nvPr/>
        </p:nvSpPr>
        <p:spPr>
          <a:xfrm flipV="1">
            <a:off x="6324198" y="3298393"/>
            <a:ext cx="1" cy="543941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6" name="Line"/>
          <p:cNvSpPr/>
          <p:nvPr/>
        </p:nvSpPr>
        <p:spPr>
          <a:xfrm>
            <a:off x="3440868" y="6018098"/>
            <a:ext cx="57666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7" name="x"/>
          <p:cNvSpPr txBox="1"/>
          <p:nvPr/>
        </p:nvSpPr>
        <p:spPr>
          <a:xfrm>
            <a:off x="9338833" y="569424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258" name="y"/>
          <p:cNvSpPr txBox="1"/>
          <p:nvPr/>
        </p:nvSpPr>
        <p:spPr>
          <a:xfrm>
            <a:off x="6152748" y="253802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259" name="e.g., not a vector space"/>
          <p:cNvSpPr txBox="1">
            <a:spLocks noGrp="1"/>
          </p:cNvSpPr>
          <p:nvPr>
            <p:ph type="title"/>
          </p:nvPr>
        </p:nvSpPr>
        <p:spPr>
          <a:xfrm>
            <a:off x="1270000" y="1667122"/>
            <a:ext cx="10464800" cy="111562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e.g., not a vector space</a:t>
            </a:r>
          </a:p>
        </p:txBody>
      </p:sp>
      <p:sp>
        <p:nvSpPr>
          <p:cNvPr id="260" name="linear combinations…"/>
          <p:cNvSpPr/>
          <p:nvPr/>
        </p:nvSpPr>
        <p:spPr>
          <a:xfrm>
            <a:off x="6330324" y="3388629"/>
            <a:ext cx="2726774" cy="2603336"/>
          </a:xfrm>
          <a:prstGeom prst="rect">
            <a:avLst/>
          </a:prstGeom>
          <a:blipFill>
            <a:blip r:embed="rId3">
              <a:alphaModFix amt="57831"/>
            </a:blip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300">
                <a:solidFill>
                  <a:srgbClr val="FFFFFF"/>
                </a:solidFill>
              </a:defRPr>
            </a:pPr>
            <a:r>
              <a:t>linear combinations</a:t>
            </a:r>
          </a:p>
          <a:p>
            <a:pPr>
              <a:defRPr sz="2300">
                <a:solidFill>
                  <a:srgbClr val="FFFFFF"/>
                </a:solidFill>
              </a:defRPr>
            </a:pPr>
            <a:r>
              <a:t>can’t stay here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Matrices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473" y="4178498"/>
            <a:ext cx="6571778" cy="1396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n spac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6880"/>
            </a:pPr>
            <a:r>
              <a:t>R</a:t>
            </a:r>
            <a:r>
              <a:rPr baseline="31999"/>
              <a:t>n</a:t>
            </a:r>
            <a:r>
              <a:t> </a:t>
            </a:r>
            <a:r>
              <a: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space</a:t>
            </a:r>
            <a:r>
              <a:t> </a:t>
            </a:r>
          </a:p>
          <a:p>
            <a:pPr defTabSz="502412">
              <a:defRPr sz="6880"/>
            </a:pPr>
            <a:r>
              <a:t>consists of all </a:t>
            </a:r>
            <a:r>
              <a: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vectors</a:t>
            </a:r>
            <a:r>
              <a:t> </a:t>
            </a:r>
          </a:p>
          <a:p>
            <a:pPr defTabSz="502412">
              <a:defRPr sz="6880"/>
            </a:pPr>
            <a:r>
              <a:t>with n components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10992" y="2343768"/>
            <a:ext cx="5382892" cy="931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MathTypeImage.pdf" descr="MathType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175" y="355637"/>
            <a:ext cx="1232209" cy="1232209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Line"/>
          <p:cNvSpPr/>
          <p:nvPr/>
        </p:nvSpPr>
        <p:spPr>
          <a:xfrm>
            <a:off x="2355606" y="5776036"/>
            <a:ext cx="82114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9" name="0"/>
          <p:cNvSpPr txBox="1"/>
          <p:nvPr/>
        </p:nvSpPr>
        <p:spPr>
          <a:xfrm>
            <a:off x="6381699" y="5851206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0</a:t>
            </a:r>
          </a:p>
        </p:txBody>
      </p:sp>
      <p:sp>
        <p:nvSpPr>
          <p:cNvPr id="270" name="π"/>
          <p:cNvSpPr txBox="1"/>
          <p:nvPr/>
        </p:nvSpPr>
        <p:spPr>
          <a:xfrm>
            <a:off x="9599090" y="5861295"/>
            <a:ext cx="272021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π</a:t>
            </a:r>
          </a:p>
        </p:txBody>
      </p:sp>
      <p:sp>
        <p:nvSpPr>
          <p:cNvPr id="271" name="-2"/>
          <p:cNvSpPr txBox="1"/>
          <p:nvPr/>
        </p:nvSpPr>
        <p:spPr>
          <a:xfrm>
            <a:off x="4403339" y="5851206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-2</a:t>
            </a:r>
          </a:p>
        </p:txBody>
      </p:sp>
      <p:sp>
        <p:nvSpPr>
          <p:cNvPr id="272" name="0.5"/>
          <p:cNvSpPr txBox="1"/>
          <p:nvPr/>
        </p:nvSpPr>
        <p:spPr>
          <a:xfrm>
            <a:off x="6725108" y="5851206"/>
            <a:ext cx="43205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0.5</a:t>
            </a:r>
          </a:p>
        </p:txBody>
      </p:sp>
      <p:sp>
        <p:nvSpPr>
          <p:cNvPr id="273" name="Circle"/>
          <p:cNvSpPr/>
          <p:nvPr/>
        </p:nvSpPr>
        <p:spPr>
          <a:xfrm>
            <a:off x="4511301" y="572530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4" name="Circle"/>
          <p:cNvSpPr/>
          <p:nvPr/>
        </p:nvSpPr>
        <p:spPr>
          <a:xfrm>
            <a:off x="6443085" y="573745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5" name="Circle"/>
          <p:cNvSpPr/>
          <p:nvPr/>
        </p:nvSpPr>
        <p:spPr>
          <a:xfrm>
            <a:off x="6890335" y="573745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6" name="Circle"/>
          <p:cNvSpPr/>
          <p:nvPr/>
        </p:nvSpPr>
        <p:spPr>
          <a:xfrm>
            <a:off x="9684300" y="573745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629" y="1689845"/>
            <a:ext cx="8643683" cy="2173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45175" y="125937"/>
            <a:ext cx="1314356" cy="1232209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Line"/>
          <p:cNvSpPr/>
          <p:nvPr/>
        </p:nvSpPr>
        <p:spPr>
          <a:xfrm flipV="1">
            <a:off x="6324198" y="4869926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1" name="Line"/>
          <p:cNvSpPr/>
          <p:nvPr/>
        </p:nvSpPr>
        <p:spPr>
          <a:xfrm>
            <a:off x="3440868" y="7576775"/>
            <a:ext cx="576666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2" name="x"/>
          <p:cNvSpPr txBox="1"/>
          <p:nvPr/>
        </p:nvSpPr>
        <p:spPr>
          <a:xfrm>
            <a:off x="9221031" y="7214602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283" name="y"/>
          <p:cNvSpPr txBox="1"/>
          <p:nvPr/>
        </p:nvSpPr>
        <p:spPr>
          <a:xfrm>
            <a:off x="6152748" y="41951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284" name="3"/>
          <p:cNvSpPr txBox="1"/>
          <p:nvPr/>
        </p:nvSpPr>
        <p:spPr>
          <a:xfrm>
            <a:off x="6054895" y="5149051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285" name="-2"/>
          <p:cNvSpPr txBox="1"/>
          <p:nvPr/>
        </p:nvSpPr>
        <p:spPr>
          <a:xfrm>
            <a:off x="4598936" y="7540716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-2</a:t>
            </a:r>
          </a:p>
        </p:txBody>
      </p:sp>
      <p:sp>
        <p:nvSpPr>
          <p:cNvPr id="286" name="Circle"/>
          <p:cNvSpPr/>
          <p:nvPr/>
        </p:nvSpPr>
        <p:spPr>
          <a:xfrm>
            <a:off x="6260698" y="7526041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7" name="1"/>
          <p:cNvSpPr txBox="1"/>
          <p:nvPr/>
        </p:nvSpPr>
        <p:spPr>
          <a:xfrm>
            <a:off x="6788959" y="7540716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</a:t>
            </a:r>
          </a:p>
        </p:txBody>
      </p:sp>
      <p:sp>
        <p:nvSpPr>
          <p:cNvPr id="288" name="Circle"/>
          <p:cNvSpPr/>
          <p:nvPr/>
        </p:nvSpPr>
        <p:spPr>
          <a:xfrm>
            <a:off x="6858860" y="5067579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9" name="Circle"/>
          <p:cNvSpPr/>
          <p:nvPr/>
        </p:nvSpPr>
        <p:spPr>
          <a:xfrm>
            <a:off x="4706898" y="5288816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0" name="Circle"/>
          <p:cNvSpPr/>
          <p:nvPr/>
        </p:nvSpPr>
        <p:spPr>
          <a:xfrm>
            <a:off x="7541074" y="7007307"/>
            <a:ext cx="101601" cy="101471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29188" y="1652472"/>
            <a:ext cx="4619612" cy="2182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45175" y="224380"/>
            <a:ext cx="1314356" cy="1232209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Line"/>
          <p:cNvSpPr/>
          <p:nvPr/>
        </p:nvSpPr>
        <p:spPr>
          <a:xfrm flipV="1">
            <a:off x="6641165" y="4964002"/>
            <a:ext cx="1" cy="25759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5" name="Line"/>
          <p:cNvSpPr/>
          <p:nvPr/>
        </p:nvSpPr>
        <p:spPr>
          <a:xfrm>
            <a:off x="2851429" y="7538522"/>
            <a:ext cx="757947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6" name="Line"/>
          <p:cNvSpPr/>
          <p:nvPr/>
        </p:nvSpPr>
        <p:spPr>
          <a:xfrm flipH="1">
            <a:off x="5189730" y="6366472"/>
            <a:ext cx="2616359" cy="26163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7" name="x"/>
          <p:cNvSpPr txBox="1"/>
          <p:nvPr/>
        </p:nvSpPr>
        <p:spPr>
          <a:xfrm>
            <a:off x="10507903" y="717634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298" name="y"/>
          <p:cNvSpPr txBox="1"/>
          <p:nvPr/>
        </p:nvSpPr>
        <p:spPr>
          <a:xfrm>
            <a:off x="4653166" y="8965754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299" name="z"/>
          <p:cNvSpPr txBox="1"/>
          <p:nvPr/>
        </p:nvSpPr>
        <p:spPr>
          <a:xfrm>
            <a:off x="6469715" y="4169586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300" name="Line"/>
          <p:cNvSpPr/>
          <p:nvPr/>
        </p:nvSpPr>
        <p:spPr>
          <a:xfrm flipH="1">
            <a:off x="9153080" y="7531945"/>
            <a:ext cx="629740" cy="62974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01" name="Line"/>
          <p:cNvSpPr/>
          <p:nvPr/>
        </p:nvSpPr>
        <p:spPr>
          <a:xfrm flipH="1">
            <a:off x="6013091" y="8157647"/>
            <a:ext cx="3176222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02" name="Line"/>
          <p:cNvSpPr/>
          <p:nvPr/>
        </p:nvSpPr>
        <p:spPr>
          <a:xfrm>
            <a:off x="9156448" y="6365941"/>
            <a:ext cx="1" cy="180065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03" name="Circle"/>
          <p:cNvSpPr/>
          <p:nvPr/>
        </p:nvSpPr>
        <p:spPr>
          <a:xfrm>
            <a:off x="9105648" y="6264721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4" name="3"/>
          <p:cNvSpPr txBox="1"/>
          <p:nvPr/>
        </p:nvSpPr>
        <p:spPr>
          <a:xfrm>
            <a:off x="9628925" y="7177368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305" name="-1"/>
          <p:cNvSpPr txBox="1"/>
          <p:nvPr/>
        </p:nvSpPr>
        <p:spPr>
          <a:xfrm>
            <a:off x="5691050" y="7929047"/>
            <a:ext cx="31752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-1</a:t>
            </a:r>
          </a:p>
        </p:txBody>
      </p:sp>
      <p:sp>
        <p:nvSpPr>
          <p:cNvPr id="306" name="2"/>
          <p:cNvSpPr txBox="1"/>
          <p:nvPr/>
        </p:nvSpPr>
        <p:spPr>
          <a:xfrm>
            <a:off x="8878932" y="6124956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</a:t>
            </a:r>
          </a:p>
        </p:txBody>
      </p:sp>
      <p:sp>
        <p:nvSpPr>
          <p:cNvPr id="307" name="Circle"/>
          <p:cNvSpPr/>
          <p:nvPr/>
        </p:nvSpPr>
        <p:spPr>
          <a:xfrm>
            <a:off x="6590365" y="748756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8" name="-2"/>
          <p:cNvSpPr txBox="1"/>
          <p:nvPr/>
        </p:nvSpPr>
        <p:spPr>
          <a:xfrm>
            <a:off x="4643253" y="7177368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-2</a:t>
            </a:r>
          </a:p>
        </p:txBody>
      </p:sp>
      <p:sp>
        <p:nvSpPr>
          <p:cNvPr id="309" name="Line"/>
          <p:cNvSpPr/>
          <p:nvPr/>
        </p:nvSpPr>
        <p:spPr>
          <a:xfrm flipH="1">
            <a:off x="4804641" y="6913299"/>
            <a:ext cx="629741" cy="629740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10" name="1"/>
          <p:cNvSpPr txBox="1"/>
          <p:nvPr/>
        </p:nvSpPr>
        <p:spPr>
          <a:xfrm>
            <a:off x="7315401" y="6716195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</a:t>
            </a:r>
          </a:p>
        </p:txBody>
      </p:sp>
      <p:sp>
        <p:nvSpPr>
          <p:cNvPr id="311" name="Line"/>
          <p:cNvSpPr/>
          <p:nvPr/>
        </p:nvSpPr>
        <p:spPr>
          <a:xfrm flipH="1">
            <a:off x="5421732" y="6919395"/>
            <a:ext cx="1834537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12" name="Line"/>
          <p:cNvSpPr/>
          <p:nvPr/>
        </p:nvSpPr>
        <p:spPr>
          <a:xfrm flipH="1">
            <a:off x="5444180" y="4380354"/>
            <a:ext cx="1" cy="2551742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13" name="Circle"/>
          <p:cNvSpPr/>
          <p:nvPr/>
        </p:nvSpPr>
        <p:spPr>
          <a:xfrm>
            <a:off x="5389672" y="4341102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4" name="3"/>
          <p:cNvSpPr txBox="1"/>
          <p:nvPr/>
        </p:nvSpPr>
        <p:spPr>
          <a:xfrm>
            <a:off x="5162957" y="4201336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32223" y="3246437"/>
            <a:ext cx="8540166" cy="3260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45175" y="1536950"/>
            <a:ext cx="1314356" cy="1232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olumn space"/>
          <p:cNvSpPr txBox="1"/>
          <p:nvPr/>
        </p:nvSpPr>
        <p:spPr>
          <a:xfrm>
            <a:off x="3142233" y="4216400"/>
            <a:ext cx="6720333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Column space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olumns of Amxn  in Rm,…"/>
          <p:cNvSpPr txBox="1"/>
          <p:nvPr/>
        </p:nvSpPr>
        <p:spPr>
          <a:xfrm>
            <a:off x="234441" y="2387592"/>
            <a:ext cx="12535917" cy="4978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Columns of A</a:t>
            </a:r>
            <a:r>
              <a:rPr baseline="31999"/>
              <a:t>mxn </a:t>
            </a:r>
            <a:r>
              <a:t> in R</a:t>
            </a:r>
            <a:r>
              <a:rPr baseline="31999"/>
              <a:t>m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,</a:t>
            </a:r>
          </a:p>
          <a:p>
            <a:pPr>
              <a:defRPr sz="8000"/>
            </a:pPr>
            <a:r>
              <a:t>all their linear combinations</a:t>
            </a:r>
          </a:p>
          <a:p>
            <a:pPr>
              <a:defRPr sz="8000"/>
            </a:pPr>
            <a:r>
              <a:t>form a subspace:</a:t>
            </a:r>
          </a:p>
          <a:p>
            <a:pPr>
              <a:defRPr sz="8000"/>
            </a:pPr>
            <a:r>
              <a:t>column space, C(A)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12" y="3650853"/>
            <a:ext cx="4778342" cy="2452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Line"/>
          <p:cNvSpPr/>
          <p:nvPr/>
        </p:nvSpPr>
        <p:spPr>
          <a:xfrm flipH="1" flipV="1">
            <a:off x="5090744" y="3721965"/>
            <a:ext cx="887934" cy="2305126"/>
          </a:xfrm>
          <a:prstGeom prst="line">
            <a:avLst/>
          </a:prstGeom>
          <a:ln w="25400">
            <a:solidFill>
              <a:srgbClr val="E43D35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26" name="col2"/>
          <p:cNvSpPr txBox="1"/>
          <p:nvPr/>
        </p:nvSpPr>
        <p:spPr>
          <a:xfrm>
            <a:off x="4319004" y="3074179"/>
            <a:ext cx="9784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col2</a:t>
            </a:r>
          </a:p>
        </p:txBody>
      </p:sp>
      <p:sp>
        <p:nvSpPr>
          <p:cNvPr id="327" name="Line"/>
          <p:cNvSpPr/>
          <p:nvPr/>
        </p:nvSpPr>
        <p:spPr>
          <a:xfrm flipV="1">
            <a:off x="5983707" y="3280254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28" name="Line"/>
          <p:cNvSpPr/>
          <p:nvPr/>
        </p:nvSpPr>
        <p:spPr>
          <a:xfrm>
            <a:off x="3781359" y="5987103"/>
            <a:ext cx="508568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29" name="x"/>
          <p:cNvSpPr txBox="1"/>
          <p:nvPr/>
        </p:nvSpPr>
        <p:spPr>
          <a:xfrm>
            <a:off x="8880540" y="562493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330" name="y"/>
          <p:cNvSpPr txBox="1"/>
          <p:nvPr/>
        </p:nvSpPr>
        <p:spPr>
          <a:xfrm>
            <a:off x="5812257" y="260546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331" name="3"/>
          <p:cNvSpPr txBox="1"/>
          <p:nvPr/>
        </p:nvSpPr>
        <p:spPr>
          <a:xfrm>
            <a:off x="5714405" y="3559379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332" name="-1"/>
          <p:cNvSpPr txBox="1"/>
          <p:nvPr/>
        </p:nvSpPr>
        <p:spPr>
          <a:xfrm>
            <a:off x="4942279" y="5951044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-1</a:t>
            </a:r>
          </a:p>
        </p:txBody>
      </p:sp>
      <p:sp>
        <p:nvSpPr>
          <p:cNvPr id="333" name="2"/>
          <p:cNvSpPr txBox="1"/>
          <p:nvPr/>
        </p:nvSpPr>
        <p:spPr>
          <a:xfrm>
            <a:off x="7454905" y="5951044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</a:t>
            </a:r>
          </a:p>
        </p:txBody>
      </p:sp>
      <p:sp>
        <p:nvSpPr>
          <p:cNvPr id="334" name="Circle"/>
          <p:cNvSpPr/>
          <p:nvPr/>
        </p:nvSpPr>
        <p:spPr>
          <a:xfrm>
            <a:off x="5050242" y="3699145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5" name="Circle"/>
          <p:cNvSpPr/>
          <p:nvPr/>
        </p:nvSpPr>
        <p:spPr>
          <a:xfrm>
            <a:off x="7524806" y="5226958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6" name="1"/>
          <p:cNvSpPr txBox="1"/>
          <p:nvPr/>
        </p:nvSpPr>
        <p:spPr>
          <a:xfrm>
            <a:off x="5714405" y="5087192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</a:t>
            </a:r>
          </a:p>
        </p:txBody>
      </p:sp>
      <p:sp>
        <p:nvSpPr>
          <p:cNvPr id="337" name="Line"/>
          <p:cNvSpPr/>
          <p:nvPr/>
        </p:nvSpPr>
        <p:spPr>
          <a:xfrm flipV="1">
            <a:off x="5999820" y="5271954"/>
            <a:ext cx="1580269" cy="721773"/>
          </a:xfrm>
          <a:prstGeom prst="line">
            <a:avLst/>
          </a:prstGeom>
          <a:ln w="25400">
            <a:solidFill>
              <a:srgbClr val="E43D35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38" name="col1"/>
          <p:cNvSpPr txBox="1"/>
          <p:nvPr/>
        </p:nvSpPr>
        <p:spPr>
          <a:xfrm>
            <a:off x="7617678" y="4726271"/>
            <a:ext cx="9784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col1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185" y="3087908"/>
            <a:ext cx="5584466" cy="3824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ol1 &amp; 2 NOT on a line…"/>
          <p:cNvSpPr txBox="1"/>
          <p:nvPr/>
        </p:nvSpPr>
        <p:spPr>
          <a:xfrm>
            <a:off x="1334262" y="3606800"/>
            <a:ext cx="10336277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col1 &amp; 2 NOT on a line</a:t>
            </a:r>
          </a:p>
          <a:p>
            <a:pPr>
              <a:defRPr sz="8000"/>
            </a:pPr>
            <a:r>
              <a:t>-&gt; independent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all their linear combinations?"/>
          <p:cNvSpPr txBox="1"/>
          <p:nvPr/>
        </p:nvSpPr>
        <p:spPr>
          <a:xfrm>
            <a:off x="3142233" y="3606800"/>
            <a:ext cx="6720333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all their linear combinations?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Line"/>
          <p:cNvSpPr/>
          <p:nvPr/>
        </p:nvSpPr>
        <p:spPr>
          <a:xfrm flipV="1">
            <a:off x="6491816" y="2397162"/>
            <a:ext cx="1" cy="61095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45" name="Line"/>
          <p:cNvSpPr/>
          <p:nvPr/>
        </p:nvSpPr>
        <p:spPr>
          <a:xfrm>
            <a:off x="3436637" y="5332611"/>
            <a:ext cx="60909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46" name="x"/>
          <p:cNvSpPr txBox="1"/>
          <p:nvPr/>
        </p:nvSpPr>
        <p:spPr>
          <a:xfrm>
            <a:off x="9541050" y="49704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347" name="y"/>
          <p:cNvSpPr txBox="1"/>
          <p:nvPr/>
        </p:nvSpPr>
        <p:spPr>
          <a:xfrm>
            <a:off x="6320366" y="1722376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348" name="Line"/>
          <p:cNvSpPr/>
          <p:nvPr/>
        </p:nvSpPr>
        <p:spPr>
          <a:xfrm flipH="1" flipV="1">
            <a:off x="5487194" y="2693732"/>
            <a:ext cx="2106612" cy="5483688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49" name="Line"/>
          <p:cNvSpPr/>
          <p:nvPr/>
        </p:nvSpPr>
        <p:spPr>
          <a:xfrm flipH="1" flipV="1">
            <a:off x="6283971" y="4764333"/>
            <a:ext cx="430828" cy="1136607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50" name="Line"/>
          <p:cNvSpPr/>
          <p:nvPr/>
        </p:nvSpPr>
        <p:spPr>
          <a:xfrm flipH="1" flipV="1">
            <a:off x="6063349" y="4200859"/>
            <a:ext cx="864519" cy="2238641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51" name="Line"/>
          <p:cNvSpPr/>
          <p:nvPr/>
        </p:nvSpPr>
        <p:spPr>
          <a:xfrm flipH="1" flipV="1">
            <a:off x="5846591" y="3635992"/>
            <a:ext cx="1298143" cy="3374500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52" name="Line"/>
          <p:cNvSpPr/>
          <p:nvPr/>
        </p:nvSpPr>
        <p:spPr>
          <a:xfrm flipH="1" flipV="1">
            <a:off x="5636870" y="3078795"/>
            <a:ext cx="1722588" cy="4488713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358" name="Group"/>
          <p:cNvGrpSpPr/>
          <p:nvPr/>
        </p:nvGrpSpPr>
        <p:grpSpPr>
          <a:xfrm rot="16200000">
            <a:off x="5537994" y="2552445"/>
            <a:ext cx="2106612" cy="5483687"/>
            <a:chOff x="0" y="0"/>
            <a:chExt cx="2106611" cy="5483686"/>
          </a:xfrm>
        </p:grpSpPr>
        <p:sp>
          <p:nvSpPr>
            <p:cNvPr id="353" name="Line"/>
            <p:cNvSpPr/>
            <p:nvPr/>
          </p:nvSpPr>
          <p:spPr>
            <a:xfrm flipH="1" flipV="1">
              <a:off x="0" y="0"/>
              <a:ext cx="2106612" cy="548368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54" name="Line"/>
            <p:cNvSpPr/>
            <p:nvPr/>
          </p:nvSpPr>
          <p:spPr>
            <a:xfrm flipH="1" flipV="1">
              <a:off x="796777" y="2070599"/>
              <a:ext cx="430827" cy="113660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55" name="Line"/>
            <p:cNvSpPr/>
            <p:nvPr/>
          </p:nvSpPr>
          <p:spPr>
            <a:xfrm flipH="1" flipV="1">
              <a:off x="576155" y="1507126"/>
              <a:ext cx="864519" cy="2238641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56" name="Line"/>
            <p:cNvSpPr/>
            <p:nvPr/>
          </p:nvSpPr>
          <p:spPr>
            <a:xfrm flipH="1" flipV="1">
              <a:off x="359397" y="942259"/>
              <a:ext cx="1298143" cy="3374500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57" name="Line"/>
            <p:cNvSpPr/>
            <p:nvPr/>
          </p:nvSpPr>
          <p:spPr>
            <a:xfrm flipH="1" flipV="1">
              <a:off x="149676" y="385062"/>
              <a:ext cx="1722587" cy="4488713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Line"/>
          <p:cNvSpPr/>
          <p:nvPr/>
        </p:nvSpPr>
        <p:spPr>
          <a:xfrm flipV="1">
            <a:off x="6491816" y="2397162"/>
            <a:ext cx="1" cy="61095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1" name="Line"/>
          <p:cNvSpPr/>
          <p:nvPr/>
        </p:nvSpPr>
        <p:spPr>
          <a:xfrm>
            <a:off x="3436637" y="5332611"/>
            <a:ext cx="60909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2" name="x"/>
          <p:cNvSpPr txBox="1"/>
          <p:nvPr/>
        </p:nvSpPr>
        <p:spPr>
          <a:xfrm>
            <a:off x="9541050" y="49704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363" name="y"/>
          <p:cNvSpPr txBox="1"/>
          <p:nvPr/>
        </p:nvSpPr>
        <p:spPr>
          <a:xfrm>
            <a:off x="6320366" y="1722376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364" name="Line"/>
          <p:cNvSpPr/>
          <p:nvPr/>
        </p:nvSpPr>
        <p:spPr>
          <a:xfrm flipH="1" flipV="1">
            <a:off x="5487194" y="2693732"/>
            <a:ext cx="2106612" cy="5483688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5" name="Line"/>
          <p:cNvSpPr/>
          <p:nvPr/>
        </p:nvSpPr>
        <p:spPr>
          <a:xfrm flipH="1" flipV="1">
            <a:off x="6283971" y="4764333"/>
            <a:ext cx="430828" cy="1136607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6" name="Line"/>
          <p:cNvSpPr/>
          <p:nvPr/>
        </p:nvSpPr>
        <p:spPr>
          <a:xfrm flipH="1" flipV="1">
            <a:off x="6063349" y="4200859"/>
            <a:ext cx="864519" cy="2238641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7" name="Line"/>
          <p:cNvSpPr/>
          <p:nvPr/>
        </p:nvSpPr>
        <p:spPr>
          <a:xfrm flipH="1" flipV="1">
            <a:off x="5846591" y="3635992"/>
            <a:ext cx="1298143" cy="3374500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8" name="Line"/>
          <p:cNvSpPr/>
          <p:nvPr/>
        </p:nvSpPr>
        <p:spPr>
          <a:xfrm flipH="1" flipV="1">
            <a:off x="5636870" y="3078795"/>
            <a:ext cx="1722588" cy="4488713"/>
          </a:xfrm>
          <a:prstGeom prst="line">
            <a:avLst/>
          </a:prstGeom>
          <a:ln w="25400">
            <a:solidFill>
              <a:srgbClr val="E43D35"/>
            </a:solidFill>
            <a:custDash>
              <a:ds d="200000" sp="200000"/>
            </a:custDash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374" name="Group"/>
          <p:cNvGrpSpPr/>
          <p:nvPr/>
        </p:nvGrpSpPr>
        <p:grpSpPr>
          <a:xfrm rot="16200000">
            <a:off x="5537994" y="2552445"/>
            <a:ext cx="2106612" cy="5483687"/>
            <a:chOff x="0" y="0"/>
            <a:chExt cx="2106611" cy="5483686"/>
          </a:xfrm>
        </p:grpSpPr>
        <p:sp>
          <p:nvSpPr>
            <p:cNvPr id="369" name="Line"/>
            <p:cNvSpPr/>
            <p:nvPr/>
          </p:nvSpPr>
          <p:spPr>
            <a:xfrm flipH="1" flipV="1">
              <a:off x="0" y="0"/>
              <a:ext cx="2106612" cy="548368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70" name="Line"/>
            <p:cNvSpPr/>
            <p:nvPr/>
          </p:nvSpPr>
          <p:spPr>
            <a:xfrm flipH="1" flipV="1">
              <a:off x="796777" y="2070599"/>
              <a:ext cx="430827" cy="113660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71" name="Line"/>
            <p:cNvSpPr/>
            <p:nvPr/>
          </p:nvSpPr>
          <p:spPr>
            <a:xfrm flipH="1" flipV="1">
              <a:off x="576155" y="1507126"/>
              <a:ext cx="864519" cy="2238641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72" name="Line"/>
            <p:cNvSpPr/>
            <p:nvPr/>
          </p:nvSpPr>
          <p:spPr>
            <a:xfrm flipH="1" flipV="1">
              <a:off x="359397" y="942259"/>
              <a:ext cx="1298143" cy="3374500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373" name="Line"/>
            <p:cNvSpPr/>
            <p:nvPr/>
          </p:nvSpPr>
          <p:spPr>
            <a:xfrm flipH="1" flipV="1">
              <a:off x="149676" y="385062"/>
              <a:ext cx="1722587" cy="4488713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3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40000">
            <a:off x="3456551" y="2301061"/>
            <a:ext cx="6093371" cy="6093371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Whole space: R2…"/>
          <p:cNvSpPr txBox="1"/>
          <p:nvPr/>
        </p:nvSpPr>
        <p:spPr>
          <a:xfrm>
            <a:off x="7551060" y="7952844"/>
            <a:ext cx="381564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2</a:t>
            </a:r>
          </a:p>
          <a:p>
            <a:pPr algn="l"/>
            <a:r>
              <a:t>Column space: R</a:t>
            </a:r>
            <a:r>
              <a:rPr baseline="31999"/>
              <a:t>2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887" y="3650853"/>
            <a:ext cx="5407071" cy="2452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ol1"/>
          <p:cNvSpPr txBox="1"/>
          <p:nvPr/>
        </p:nvSpPr>
        <p:spPr>
          <a:xfrm>
            <a:off x="7617678" y="4726271"/>
            <a:ext cx="9784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col1</a:t>
            </a:r>
          </a:p>
        </p:txBody>
      </p:sp>
      <p:sp>
        <p:nvSpPr>
          <p:cNvPr id="381" name="Line"/>
          <p:cNvSpPr/>
          <p:nvPr/>
        </p:nvSpPr>
        <p:spPr>
          <a:xfrm flipV="1">
            <a:off x="5174778" y="5288264"/>
            <a:ext cx="2403305" cy="1059386"/>
          </a:xfrm>
          <a:prstGeom prst="line">
            <a:avLst/>
          </a:prstGeom>
          <a:ln w="25400">
            <a:solidFill>
              <a:srgbClr val="E43D35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82" name="col2"/>
          <p:cNvSpPr txBox="1"/>
          <p:nvPr/>
        </p:nvSpPr>
        <p:spPr>
          <a:xfrm>
            <a:off x="4384246" y="6506014"/>
            <a:ext cx="9784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col2</a:t>
            </a:r>
          </a:p>
        </p:txBody>
      </p:sp>
      <p:sp>
        <p:nvSpPr>
          <p:cNvPr id="383" name="Line"/>
          <p:cNvSpPr/>
          <p:nvPr/>
        </p:nvSpPr>
        <p:spPr>
          <a:xfrm flipV="1">
            <a:off x="5983707" y="3280254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84" name="Line"/>
          <p:cNvSpPr/>
          <p:nvPr/>
        </p:nvSpPr>
        <p:spPr>
          <a:xfrm>
            <a:off x="3781359" y="5987103"/>
            <a:ext cx="508568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85" name="x"/>
          <p:cNvSpPr txBox="1"/>
          <p:nvPr/>
        </p:nvSpPr>
        <p:spPr>
          <a:xfrm>
            <a:off x="8880540" y="562493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386" name="y"/>
          <p:cNvSpPr txBox="1"/>
          <p:nvPr/>
        </p:nvSpPr>
        <p:spPr>
          <a:xfrm>
            <a:off x="5812257" y="260546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387" name="3"/>
          <p:cNvSpPr txBox="1"/>
          <p:nvPr/>
        </p:nvSpPr>
        <p:spPr>
          <a:xfrm>
            <a:off x="5714405" y="3559379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388" name="-1"/>
          <p:cNvSpPr txBox="1"/>
          <p:nvPr/>
        </p:nvSpPr>
        <p:spPr>
          <a:xfrm>
            <a:off x="4942279" y="5951044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-1</a:t>
            </a:r>
          </a:p>
        </p:txBody>
      </p:sp>
      <p:sp>
        <p:nvSpPr>
          <p:cNvPr id="389" name="2"/>
          <p:cNvSpPr txBox="1"/>
          <p:nvPr/>
        </p:nvSpPr>
        <p:spPr>
          <a:xfrm>
            <a:off x="7454905" y="5951044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</a:t>
            </a:r>
          </a:p>
        </p:txBody>
      </p:sp>
      <p:sp>
        <p:nvSpPr>
          <p:cNvPr id="390" name="Circle"/>
          <p:cNvSpPr/>
          <p:nvPr/>
        </p:nvSpPr>
        <p:spPr>
          <a:xfrm>
            <a:off x="7524806" y="5226958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1" name="1"/>
          <p:cNvSpPr txBox="1"/>
          <p:nvPr/>
        </p:nvSpPr>
        <p:spPr>
          <a:xfrm>
            <a:off x="5714405" y="5087192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1</a:t>
            </a:r>
          </a:p>
        </p:txBody>
      </p:sp>
      <p:sp>
        <p:nvSpPr>
          <p:cNvPr id="392" name="-5"/>
          <p:cNvSpPr txBox="1"/>
          <p:nvPr/>
        </p:nvSpPr>
        <p:spPr>
          <a:xfrm>
            <a:off x="5982757" y="6116624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-5</a:t>
            </a:r>
          </a:p>
        </p:txBody>
      </p:sp>
      <p:sp>
        <p:nvSpPr>
          <p:cNvPr id="393" name="Circle"/>
          <p:cNvSpPr/>
          <p:nvPr/>
        </p:nvSpPr>
        <p:spPr>
          <a:xfrm>
            <a:off x="5107389" y="6316270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ol1 &amp; 2 on a line…"/>
          <p:cNvSpPr txBox="1"/>
          <p:nvPr/>
        </p:nvSpPr>
        <p:spPr>
          <a:xfrm>
            <a:off x="2519934" y="3606800"/>
            <a:ext cx="7964933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col1 &amp; 2 on a line</a:t>
            </a:r>
          </a:p>
          <a:p>
            <a:pPr>
              <a:defRPr sz="8000"/>
            </a:pPr>
            <a:r>
              <a:t>-&gt; dependent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all their linear combinations?"/>
          <p:cNvSpPr txBox="1"/>
          <p:nvPr/>
        </p:nvSpPr>
        <p:spPr>
          <a:xfrm>
            <a:off x="3142233" y="3606800"/>
            <a:ext cx="6720333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all their linear combinations?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Line"/>
          <p:cNvSpPr/>
          <p:nvPr/>
        </p:nvSpPr>
        <p:spPr>
          <a:xfrm flipV="1">
            <a:off x="6491816" y="2397162"/>
            <a:ext cx="1" cy="61095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00" name="Line"/>
          <p:cNvSpPr/>
          <p:nvPr/>
        </p:nvSpPr>
        <p:spPr>
          <a:xfrm>
            <a:off x="3436637" y="5332611"/>
            <a:ext cx="60909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01" name="x"/>
          <p:cNvSpPr txBox="1"/>
          <p:nvPr/>
        </p:nvSpPr>
        <p:spPr>
          <a:xfrm>
            <a:off x="9541050" y="49704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02" name="y"/>
          <p:cNvSpPr txBox="1"/>
          <p:nvPr/>
        </p:nvSpPr>
        <p:spPr>
          <a:xfrm>
            <a:off x="6320366" y="1722376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grpSp>
        <p:nvGrpSpPr>
          <p:cNvPr id="408" name="Group"/>
          <p:cNvGrpSpPr/>
          <p:nvPr/>
        </p:nvGrpSpPr>
        <p:grpSpPr>
          <a:xfrm rot="16200000">
            <a:off x="5537994" y="2552445"/>
            <a:ext cx="2106612" cy="5483687"/>
            <a:chOff x="0" y="0"/>
            <a:chExt cx="2106611" cy="5483686"/>
          </a:xfrm>
        </p:grpSpPr>
        <p:sp>
          <p:nvSpPr>
            <p:cNvPr id="403" name="Line"/>
            <p:cNvSpPr/>
            <p:nvPr/>
          </p:nvSpPr>
          <p:spPr>
            <a:xfrm flipH="1" flipV="1">
              <a:off x="0" y="0"/>
              <a:ext cx="2106612" cy="548368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04" name="Line"/>
            <p:cNvSpPr/>
            <p:nvPr/>
          </p:nvSpPr>
          <p:spPr>
            <a:xfrm flipH="1" flipV="1">
              <a:off x="796777" y="2070599"/>
              <a:ext cx="430827" cy="1136607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05" name="Line"/>
            <p:cNvSpPr/>
            <p:nvPr/>
          </p:nvSpPr>
          <p:spPr>
            <a:xfrm flipH="1" flipV="1">
              <a:off x="576155" y="1507126"/>
              <a:ext cx="864519" cy="2238641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06" name="Line"/>
            <p:cNvSpPr/>
            <p:nvPr/>
          </p:nvSpPr>
          <p:spPr>
            <a:xfrm flipH="1" flipV="1">
              <a:off x="359397" y="942259"/>
              <a:ext cx="1298143" cy="3374500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07" name="Line"/>
            <p:cNvSpPr/>
            <p:nvPr/>
          </p:nvSpPr>
          <p:spPr>
            <a:xfrm flipH="1" flipV="1">
              <a:off x="149676" y="385062"/>
              <a:ext cx="1722587" cy="4488713"/>
            </a:xfrm>
            <a:prstGeom prst="line">
              <a:avLst/>
            </a:prstGeom>
            <a:noFill/>
            <a:ln w="25400" cap="flat">
              <a:solidFill>
                <a:srgbClr val="E43D35"/>
              </a:solidFill>
              <a:custDash>
                <a:ds d="200000" sp="200000"/>
              </a:custDash>
              <a:miter lim="400000"/>
              <a:headEnd type="arrow" w="med" len="med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409" name="Whole space: R2…"/>
          <p:cNvSpPr txBox="1"/>
          <p:nvPr/>
        </p:nvSpPr>
        <p:spPr>
          <a:xfrm>
            <a:off x="7551060" y="7952844"/>
            <a:ext cx="372252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2</a:t>
            </a:r>
          </a:p>
          <a:p>
            <a:pPr algn="l"/>
            <a:r>
              <a:t>Column space: L 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dim(whole space)…"/>
          <p:cNvSpPr txBox="1"/>
          <p:nvPr/>
        </p:nvSpPr>
        <p:spPr>
          <a:xfrm>
            <a:off x="738225" y="2489200"/>
            <a:ext cx="11528350" cy="477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700"/>
            </a:pPr>
            <a:r>
              <a:t>dim(whole space)</a:t>
            </a:r>
          </a:p>
          <a:p>
            <a:pPr>
              <a:defRPr sz="7700"/>
            </a:pPr>
            <a:r>
              <a:t>n rows </a:t>
            </a:r>
          </a:p>
          <a:p>
            <a:pPr>
              <a:defRPr sz="7700"/>
            </a:pPr>
            <a:r>
              <a:t>dim(column space)</a:t>
            </a:r>
          </a:p>
          <a:p>
            <a:pPr>
              <a:defRPr sz="7700"/>
            </a:pPr>
            <a:r>
              <a:t>n of independent columns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V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915" y="2610559"/>
            <a:ext cx="5972927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Whole space: R3…"/>
          <p:cNvSpPr txBox="1"/>
          <p:nvPr/>
        </p:nvSpPr>
        <p:spPr>
          <a:xfrm>
            <a:off x="4594580" y="6442233"/>
            <a:ext cx="381564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</a:p>
          <a:p>
            <a:pPr algn="l"/>
            <a:r>
              <a:t>Column space: R</a:t>
            </a:r>
            <a:r>
              <a:rPr baseline="31999"/>
              <a:t>3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915" y="2610559"/>
            <a:ext cx="6035800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Whole space: R3…"/>
          <p:cNvSpPr txBox="1"/>
          <p:nvPr/>
        </p:nvSpPr>
        <p:spPr>
          <a:xfrm>
            <a:off x="4594580" y="6442233"/>
            <a:ext cx="362056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</a:p>
          <a:p>
            <a:pPr algn="l"/>
            <a:r>
              <a:t>Column space: P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915" y="2610559"/>
            <a:ext cx="5469944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Whole space: R3…"/>
          <p:cNvSpPr txBox="1"/>
          <p:nvPr/>
        </p:nvSpPr>
        <p:spPr>
          <a:xfrm>
            <a:off x="4594580" y="6442233"/>
            <a:ext cx="362056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</a:p>
          <a:p>
            <a:pPr algn="l"/>
            <a:r>
              <a:t>Column space: P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915" y="2610559"/>
            <a:ext cx="5910054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Whole space: R3…"/>
          <p:cNvSpPr txBox="1"/>
          <p:nvPr/>
        </p:nvSpPr>
        <p:spPr>
          <a:xfrm>
            <a:off x="4594580" y="6442233"/>
            <a:ext cx="359542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</a:p>
          <a:p>
            <a:pPr algn="l"/>
            <a:r>
              <a:t>Column space: L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52" y="2437504"/>
            <a:ext cx="4463978" cy="3583757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Whole space: R3…"/>
          <p:cNvSpPr txBox="1"/>
          <p:nvPr/>
        </p:nvSpPr>
        <p:spPr>
          <a:xfrm>
            <a:off x="4594580" y="6442233"/>
            <a:ext cx="362056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3</a:t>
            </a:r>
          </a:p>
          <a:p>
            <a:pPr algn="l"/>
            <a:r>
              <a:t>Column space: P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446" y="2459084"/>
            <a:ext cx="5910054" cy="2452045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Whole space: R2…"/>
          <p:cNvSpPr txBox="1"/>
          <p:nvPr/>
        </p:nvSpPr>
        <p:spPr>
          <a:xfrm>
            <a:off x="4594580" y="6442233"/>
            <a:ext cx="381564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Whole space: R</a:t>
            </a:r>
            <a:r>
              <a:rPr baseline="31999"/>
              <a:t>2</a:t>
            </a:r>
          </a:p>
          <a:p>
            <a:pPr algn="l"/>
            <a:r>
              <a:t>Column space: R</a:t>
            </a:r>
            <a:r>
              <a:rPr baseline="31999"/>
              <a:t>2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Four spaces in a matrix"/>
          <p:cNvSpPr txBox="1"/>
          <p:nvPr/>
        </p:nvSpPr>
        <p:spPr>
          <a:xfrm>
            <a:off x="1137666" y="4216400"/>
            <a:ext cx="1072946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Four spaces in a matrix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An mxn matrix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6880"/>
            </a:pPr>
            <a:r>
              <a:t>An mxn matrix </a:t>
            </a:r>
          </a:p>
          <a:p>
            <a:pPr defTabSz="502412">
              <a:defRPr sz="6880"/>
            </a:pPr>
            <a:r>
              <a:t>has two whole spaces:</a:t>
            </a:r>
          </a:p>
          <a:p>
            <a:pPr defTabSz="502412">
              <a:defRPr sz="6880"/>
            </a:pPr>
            <a:r>
              <a:t>R</a:t>
            </a:r>
            <a:r>
              <a:rPr baseline="31999"/>
              <a:t>m</a:t>
            </a:r>
            <a:r>
              <a:t> and R</a:t>
            </a:r>
            <a:r>
              <a:rPr baseline="31999"/>
              <a:t>n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7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8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9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40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441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pic>
        <p:nvPicPr>
          <p:cNvPr id="442" name="MathTypeImage.pdf" descr="MathType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MathTypeImage.pdf" descr="MathType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(column)</a:t>
            </a:r>
          </a:p>
        </p:txBody>
      </p:sp>
      <p:sp>
        <p:nvSpPr>
          <p:cNvPr id="445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(row)</a:t>
            </a:r>
          </a:p>
        </p:txBody>
      </p:sp>
      <p:sp>
        <p:nvSpPr>
          <p:cNvPr id="446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7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8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49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450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3</a:t>
            </a:r>
          </a:p>
        </p:txBody>
      </p:sp>
      <p:sp>
        <p:nvSpPr>
          <p:cNvPr id="451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2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ow space"/>
          <p:cNvSpPr/>
          <p:nvPr/>
        </p:nvSpPr>
        <p:spPr>
          <a:xfrm rot="20624134">
            <a:off x="8412674" y="7493320"/>
            <a:ext cx="2948941" cy="8382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row space</a:t>
            </a:r>
          </a:p>
        </p:txBody>
      </p:sp>
      <p:sp>
        <p:nvSpPr>
          <p:cNvPr id="454" name="column space"/>
          <p:cNvSpPr/>
          <p:nvPr/>
        </p:nvSpPr>
        <p:spPr>
          <a:xfrm rot="20624134">
            <a:off x="7898781" y="2868972"/>
            <a:ext cx="3976727" cy="8382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column space</a:t>
            </a:r>
          </a:p>
        </p:txBody>
      </p:sp>
      <p:pic>
        <p:nvPicPr>
          <p:cNvPr id="455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57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58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59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60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461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462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3</a:t>
            </a:r>
          </a:p>
        </p:txBody>
      </p:sp>
      <p:pic>
        <p:nvPicPr>
          <p:cNvPr id="463" name="MathTypeImage.pdf" descr="MathType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5400000" flipH="1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MathTypeImage.pdf" descr="MathType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(column)</a:t>
            </a:r>
          </a:p>
        </p:txBody>
      </p:sp>
      <p:sp>
        <p:nvSpPr>
          <p:cNvPr id="466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(row)</a:t>
            </a:r>
          </a:p>
        </p:txBody>
      </p:sp>
      <p:sp>
        <p:nvSpPr>
          <p:cNvPr id="467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68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69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70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471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2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295" y="2857500"/>
            <a:ext cx="2564248" cy="40386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60389" y="1763186"/>
            <a:ext cx="8683923" cy="3214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72754" y="5512325"/>
            <a:ext cx="7839645" cy="247805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null space"/>
          <p:cNvSpPr txBox="1"/>
          <p:nvPr/>
        </p:nvSpPr>
        <p:spPr>
          <a:xfrm>
            <a:off x="5524822" y="7877589"/>
            <a:ext cx="1955156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null space</a:t>
            </a:r>
          </a:p>
        </p:txBody>
      </p:sp>
      <p:sp>
        <p:nvSpPr>
          <p:cNvPr id="476" name="Rounded Rectangle"/>
          <p:cNvSpPr/>
          <p:nvPr/>
        </p:nvSpPr>
        <p:spPr>
          <a:xfrm>
            <a:off x="6924219" y="2443082"/>
            <a:ext cx="896530" cy="1989413"/>
          </a:xfrm>
          <a:prstGeom prst="roundRect">
            <a:avLst>
              <a:gd name="adj" fmla="val 21249"/>
            </a:avLst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Rounded Rectangle"/>
          <p:cNvSpPr/>
          <p:nvPr/>
        </p:nvSpPr>
        <p:spPr>
          <a:xfrm>
            <a:off x="2613061" y="3075242"/>
            <a:ext cx="517702" cy="590179"/>
          </a:xfrm>
          <a:prstGeom prst="roundRect">
            <a:avLst>
              <a:gd name="adj" fmla="val 31114"/>
            </a:avLst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row space"/>
          <p:cNvSpPr/>
          <p:nvPr/>
        </p:nvSpPr>
        <p:spPr>
          <a:xfrm rot="20624134">
            <a:off x="8412674" y="7493320"/>
            <a:ext cx="2948941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row space</a:t>
            </a:r>
          </a:p>
        </p:txBody>
      </p:sp>
      <p:sp>
        <p:nvSpPr>
          <p:cNvPr id="480" name="column space"/>
          <p:cNvSpPr/>
          <p:nvPr/>
        </p:nvSpPr>
        <p:spPr>
          <a:xfrm rot="20624134">
            <a:off x="7898781" y="2868972"/>
            <a:ext cx="3976727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column space</a:t>
            </a:r>
          </a:p>
        </p:txBody>
      </p:sp>
      <p:pic>
        <p:nvPicPr>
          <p:cNvPr id="481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83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84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85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86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487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488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3</a:t>
            </a:r>
          </a:p>
        </p:txBody>
      </p:sp>
      <p:pic>
        <p:nvPicPr>
          <p:cNvPr id="489" name="MathTypeImage.pdf" descr="MathType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MathTypeImage.pdf" descr="MathType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(column)</a:t>
            </a:r>
          </a:p>
        </p:txBody>
      </p:sp>
      <p:sp>
        <p:nvSpPr>
          <p:cNvPr id="492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(row)</a:t>
            </a:r>
          </a:p>
        </p:txBody>
      </p:sp>
      <p:sp>
        <p:nvSpPr>
          <p:cNvPr id="493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4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5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496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497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2</a:t>
            </a:r>
          </a:p>
        </p:txBody>
      </p:sp>
      <p:sp>
        <p:nvSpPr>
          <p:cNvPr id="498" name="null space"/>
          <p:cNvSpPr/>
          <p:nvPr/>
        </p:nvSpPr>
        <p:spPr>
          <a:xfrm rot="4422001">
            <a:off x="8423952" y="7363248"/>
            <a:ext cx="2926385" cy="8382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null space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29918" y="4836104"/>
            <a:ext cx="4145101" cy="3559380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left null space"/>
          <p:cNvSpPr txBox="1"/>
          <p:nvPr/>
        </p:nvSpPr>
        <p:spPr>
          <a:xfrm>
            <a:off x="5163058" y="8866952"/>
            <a:ext cx="2678684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left null space</a:t>
            </a:r>
          </a:p>
        </p:txBody>
      </p:sp>
      <p:grpSp>
        <p:nvGrpSpPr>
          <p:cNvPr id="505" name="Group"/>
          <p:cNvGrpSpPr/>
          <p:nvPr/>
        </p:nvGrpSpPr>
        <p:grpSpPr>
          <a:xfrm>
            <a:off x="494612" y="1150650"/>
            <a:ext cx="12015576" cy="3214180"/>
            <a:chOff x="0" y="0"/>
            <a:chExt cx="12015574" cy="3214179"/>
          </a:xfrm>
        </p:grpSpPr>
        <p:pic>
          <p:nvPicPr>
            <p:cNvPr id="502" name="MathTypeImage.pdf" descr="MathTypeImage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4693" y="0"/>
              <a:ext cx="12010882" cy="3214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3" name="Rounded Rectangle"/>
            <p:cNvSpPr/>
            <p:nvPr/>
          </p:nvSpPr>
          <p:spPr>
            <a:xfrm>
              <a:off x="0" y="1372451"/>
              <a:ext cx="517702" cy="590179"/>
            </a:xfrm>
            <a:prstGeom prst="roundRect">
              <a:avLst>
                <a:gd name="adj" fmla="val 31114"/>
              </a:avLst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4" name="Rounded Rectangle"/>
            <p:cNvSpPr/>
            <p:nvPr/>
          </p:nvSpPr>
          <p:spPr>
            <a:xfrm>
              <a:off x="1990383" y="1197378"/>
              <a:ext cx="3306083" cy="940324"/>
            </a:xfrm>
            <a:prstGeom prst="roundRect">
              <a:avLst>
                <a:gd name="adj" fmla="val 20259"/>
              </a:avLst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row space"/>
          <p:cNvSpPr/>
          <p:nvPr/>
        </p:nvSpPr>
        <p:spPr>
          <a:xfrm rot="20624134">
            <a:off x="8412674" y="7493320"/>
            <a:ext cx="2948941" cy="8382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row space</a:t>
            </a:r>
          </a:p>
        </p:txBody>
      </p:sp>
      <p:sp>
        <p:nvSpPr>
          <p:cNvPr id="508" name="column space"/>
          <p:cNvSpPr/>
          <p:nvPr/>
        </p:nvSpPr>
        <p:spPr>
          <a:xfrm rot="20624134">
            <a:off x="7898781" y="2868972"/>
            <a:ext cx="3976727" cy="8382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column space</a:t>
            </a:r>
          </a:p>
        </p:txBody>
      </p:sp>
      <p:pic>
        <p:nvPicPr>
          <p:cNvPr id="509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11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12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13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14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515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516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3</a:t>
            </a:r>
          </a:p>
        </p:txBody>
      </p:sp>
      <p:pic>
        <p:nvPicPr>
          <p:cNvPr id="517" name="MathTypeImage.pdf" descr="MathType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5400000" flipH="1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MathTypeImage.pdf" descr="MathType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(column)</a:t>
            </a:r>
          </a:p>
        </p:txBody>
      </p:sp>
      <p:sp>
        <p:nvSpPr>
          <p:cNvPr id="520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(row)</a:t>
            </a:r>
          </a:p>
        </p:txBody>
      </p:sp>
      <p:sp>
        <p:nvSpPr>
          <p:cNvPr id="521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22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23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24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525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2</a:t>
            </a:r>
          </a:p>
        </p:txBody>
      </p:sp>
      <p:sp>
        <p:nvSpPr>
          <p:cNvPr id="526" name="left null space"/>
          <p:cNvSpPr/>
          <p:nvPr/>
        </p:nvSpPr>
        <p:spPr>
          <a:xfrm rot="4422001">
            <a:off x="7932614" y="2868972"/>
            <a:ext cx="3909061" cy="8382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left null space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row space"/>
          <p:cNvSpPr/>
          <p:nvPr/>
        </p:nvSpPr>
        <p:spPr>
          <a:xfrm rot="20624134">
            <a:off x="8412674" y="7493320"/>
            <a:ext cx="2948941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row space</a:t>
            </a:r>
          </a:p>
        </p:txBody>
      </p:sp>
      <p:sp>
        <p:nvSpPr>
          <p:cNvPr id="529" name="column space"/>
          <p:cNvSpPr/>
          <p:nvPr/>
        </p:nvSpPr>
        <p:spPr>
          <a:xfrm rot="20624134">
            <a:off x="7898781" y="2868972"/>
            <a:ext cx="3976727" cy="838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column space</a:t>
            </a:r>
          </a:p>
        </p:txBody>
      </p:sp>
      <p:pic>
        <p:nvPicPr>
          <p:cNvPr id="530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6563" y="2156588"/>
            <a:ext cx="5437833" cy="4365585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Line"/>
          <p:cNvSpPr/>
          <p:nvPr/>
        </p:nvSpPr>
        <p:spPr>
          <a:xfrm flipV="1">
            <a:off x="9693507" y="123096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2" name="Line"/>
          <p:cNvSpPr/>
          <p:nvPr/>
        </p:nvSpPr>
        <p:spPr>
          <a:xfrm>
            <a:off x="9702873" y="3473890"/>
            <a:ext cx="239945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3" name="Line"/>
          <p:cNvSpPr/>
          <p:nvPr/>
        </p:nvSpPr>
        <p:spPr>
          <a:xfrm flipH="1">
            <a:off x="8745043" y="3461536"/>
            <a:ext cx="960616" cy="9606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4" name="x"/>
          <p:cNvSpPr txBox="1"/>
          <p:nvPr/>
        </p:nvSpPr>
        <p:spPr>
          <a:xfrm>
            <a:off x="12208723" y="315004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35" name="y"/>
          <p:cNvSpPr txBox="1"/>
          <p:nvPr/>
        </p:nvSpPr>
        <p:spPr>
          <a:xfrm>
            <a:off x="8313761" y="41833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536" name="z"/>
          <p:cNvSpPr txBox="1"/>
          <p:nvPr/>
        </p:nvSpPr>
        <p:spPr>
          <a:xfrm>
            <a:off x="9522057" y="522549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537" name="R3"/>
          <p:cNvSpPr txBox="1"/>
          <p:nvPr/>
        </p:nvSpPr>
        <p:spPr>
          <a:xfrm>
            <a:off x="11446790" y="1178291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3</a:t>
            </a:r>
          </a:p>
        </p:txBody>
      </p:sp>
      <p:pic>
        <p:nvPicPr>
          <p:cNvPr id="538" name="MathTypeImage.pdf" descr="MathType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3066808" y="5703582"/>
            <a:ext cx="974246" cy="2006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MathTypeImage.pdf" descr="MathTypeImage.pd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513593" y="2104897"/>
            <a:ext cx="813325" cy="4131572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whole space (column)"/>
          <p:cNvSpPr txBox="1"/>
          <p:nvPr/>
        </p:nvSpPr>
        <p:spPr>
          <a:xfrm rot="5400000">
            <a:off x="4680272" y="4046016"/>
            <a:ext cx="367450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(column)</a:t>
            </a:r>
          </a:p>
        </p:txBody>
      </p:sp>
      <p:sp>
        <p:nvSpPr>
          <p:cNvPr id="541" name="whole space (row)"/>
          <p:cNvSpPr txBox="1"/>
          <p:nvPr/>
        </p:nvSpPr>
        <p:spPr>
          <a:xfrm>
            <a:off x="2275837" y="7094363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(row)</a:t>
            </a:r>
          </a:p>
        </p:txBody>
      </p:sp>
      <p:sp>
        <p:nvSpPr>
          <p:cNvPr id="542" name="Line"/>
          <p:cNvSpPr/>
          <p:nvPr/>
        </p:nvSpPr>
        <p:spPr>
          <a:xfrm flipV="1">
            <a:off x="9689337" y="5830206"/>
            <a:ext cx="1" cy="22512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43" name="Line"/>
          <p:cNvSpPr/>
          <p:nvPr/>
        </p:nvSpPr>
        <p:spPr>
          <a:xfrm>
            <a:off x="9698704" y="8073130"/>
            <a:ext cx="23994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44" name="x"/>
          <p:cNvSpPr txBox="1"/>
          <p:nvPr/>
        </p:nvSpPr>
        <p:spPr>
          <a:xfrm>
            <a:off x="12204553" y="774928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45" name="y"/>
          <p:cNvSpPr txBox="1"/>
          <p:nvPr/>
        </p:nvSpPr>
        <p:spPr>
          <a:xfrm>
            <a:off x="9517888" y="512179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546" name="R2"/>
          <p:cNvSpPr txBox="1"/>
          <p:nvPr/>
        </p:nvSpPr>
        <p:spPr>
          <a:xfrm>
            <a:off x="11446790" y="5773510"/>
            <a:ext cx="588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  <a:r>
              <a:rPr baseline="31999"/>
              <a:t>2</a:t>
            </a:r>
          </a:p>
        </p:txBody>
      </p:sp>
      <p:sp>
        <p:nvSpPr>
          <p:cNvPr id="547" name="left null space"/>
          <p:cNvSpPr/>
          <p:nvPr/>
        </p:nvSpPr>
        <p:spPr>
          <a:xfrm rot="4422001">
            <a:off x="7932614" y="2868972"/>
            <a:ext cx="3909061" cy="8382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left null space</a:t>
            </a:r>
          </a:p>
        </p:txBody>
      </p:sp>
      <p:sp>
        <p:nvSpPr>
          <p:cNvPr id="548" name="null space"/>
          <p:cNvSpPr/>
          <p:nvPr/>
        </p:nvSpPr>
        <p:spPr>
          <a:xfrm rot="4422001">
            <a:off x="8423952" y="7363248"/>
            <a:ext cx="2926385" cy="838201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null space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0" name="Table"/>
          <p:cNvGraphicFramePr/>
          <p:nvPr/>
        </p:nvGraphicFramePr>
        <p:xfrm>
          <a:off x="3482234" y="3052860"/>
          <a:ext cx="6632265" cy="3815745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326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6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4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7191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191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B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191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6">
                        <a:satOff val="24555"/>
                        <a:lumOff val="2223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chemeClr val="accent1">
                          <a:satOff val="-3355"/>
                          <a:lumOff val="26614"/>
                        </a:schemeClr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51" name="MathTypeImage.pdf" descr="MathType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35452" y="2688918"/>
            <a:ext cx="974246" cy="3492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MathTypeImage.pdf" descr="MathType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08386" y="801482"/>
            <a:ext cx="974247" cy="3562130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r"/>
          <p:cNvSpPr txBox="1"/>
          <p:nvPr/>
        </p:nvSpPr>
        <p:spPr>
          <a:xfrm>
            <a:off x="4665912" y="1834666"/>
            <a:ext cx="262571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</a:t>
            </a:r>
          </a:p>
        </p:txBody>
      </p:sp>
      <p:sp>
        <p:nvSpPr>
          <p:cNvPr id="554" name="r"/>
          <p:cNvSpPr txBox="1"/>
          <p:nvPr/>
        </p:nvSpPr>
        <p:spPr>
          <a:xfrm>
            <a:off x="2425561" y="4025556"/>
            <a:ext cx="262571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</a:t>
            </a:r>
          </a:p>
        </p:txBody>
      </p:sp>
      <p:pic>
        <p:nvPicPr>
          <p:cNvPr id="555" name="MathTypeImage.pdf" descr="MathType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 flipH="1">
            <a:off x="6012063" y="2575762"/>
            <a:ext cx="974246" cy="9393574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n"/>
          <p:cNvSpPr txBox="1"/>
          <p:nvPr/>
        </p:nvSpPr>
        <p:spPr>
          <a:xfrm>
            <a:off x="6627156" y="7475528"/>
            <a:ext cx="304801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n</a:t>
            </a:r>
          </a:p>
        </p:txBody>
      </p:sp>
      <p:pic>
        <p:nvPicPr>
          <p:cNvPr id="557" name="MathTypeImage.pdf" descr="MathType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064784" y="2154478"/>
            <a:ext cx="974247" cy="5243648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m"/>
          <p:cNvSpPr txBox="1"/>
          <p:nvPr/>
        </p:nvSpPr>
        <p:spPr>
          <a:xfrm>
            <a:off x="10908605" y="4702126"/>
            <a:ext cx="38944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</a:t>
            </a:r>
          </a:p>
        </p:txBody>
      </p:sp>
      <p:pic>
        <p:nvPicPr>
          <p:cNvPr id="559" name="MathTypeImage.pdf" descr="MathType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23032" y="-261689"/>
            <a:ext cx="974247" cy="5688472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n-r"/>
          <p:cNvSpPr txBox="1"/>
          <p:nvPr/>
        </p:nvSpPr>
        <p:spPr>
          <a:xfrm>
            <a:off x="7799035" y="1834666"/>
            <a:ext cx="579947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n-r</a:t>
            </a:r>
          </a:p>
        </p:txBody>
      </p:sp>
      <p:pic>
        <p:nvPicPr>
          <p:cNvPr id="561" name="MathTypeImage.pdf" descr="MathType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35452" y="5491001"/>
            <a:ext cx="974246" cy="1560752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m-r"/>
          <p:cNvSpPr txBox="1"/>
          <p:nvPr/>
        </p:nvSpPr>
        <p:spPr>
          <a:xfrm>
            <a:off x="2042962" y="5935695"/>
            <a:ext cx="664593" cy="51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m-r</a:t>
            </a:r>
          </a:p>
        </p:txBody>
      </p:sp>
      <p:sp>
        <p:nvSpPr>
          <p:cNvPr id="563" name="null space"/>
          <p:cNvSpPr txBox="1"/>
          <p:nvPr/>
        </p:nvSpPr>
        <p:spPr>
          <a:xfrm>
            <a:off x="7202290" y="1223522"/>
            <a:ext cx="1773437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null space</a:t>
            </a:r>
          </a:p>
        </p:txBody>
      </p:sp>
      <p:sp>
        <p:nvSpPr>
          <p:cNvPr id="564" name="column space"/>
          <p:cNvSpPr txBox="1"/>
          <p:nvPr/>
        </p:nvSpPr>
        <p:spPr>
          <a:xfrm rot="16200000">
            <a:off x="146245" y="4007045"/>
            <a:ext cx="2337594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column space</a:t>
            </a:r>
          </a:p>
        </p:txBody>
      </p:sp>
      <p:sp>
        <p:nvSpPr>
          <p:cNvPr id="565" name="row space"/>
          <p:cNvSpPr txBox="1"/>
          <p:nvPr/>
        </p:nvSpPr>
        <p:spPr>
          <a:xfrm>
            <a:off x="3917921" y="1223522"/>
            <a:ext cx="1758554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row space</a:t>
            </a:r>
          </a:p>
        </p:txBody>
      </p:sp>
      <p:sp>
        <p:nvSpPr>
          <p:cNvPr id="566" name="left null space"/>
          <p:cNvSpPr txBox="1"/>
          <p:nvPr/>
        </p:nvSpPr>
        <p:spPr>
          <a:xfrm rot="16200000">
            <a:off x="387593" y="5917184"/>
            <a:ext cx="2394150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left null space</a:t>
            </a:r>
          </a:p>
        </p:txBody>
      </p:sp>
      <p:sp>
        <p:nvSpPr>
          <p:cNvPr id="567" name="whole space (column)"/>
          <p:cNvSpPr txBox="1"/>
          <p:nvPr/>
        </p:nvSpPr>
        <p:spPr>
          <a:xfrm rot="5400000">
            <a:off x="9852504" y="4683616"/>
            <a:ext cx="3674509" cy="55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(column)</a:t>
            </a:r>
          </a:p>
        </p:txBody>
      </p:sp>
      <p:sp>
        <p:nvSpPr>
          <p:cNvPr id="568" name="whole space (row)"/>
          <p:cNvSpPr txBox="1"/>
          <p:nvPr/>
        </p:nvSpPr>
        <p:spPr>
          <a:xfrm>
            <a:off x="5247579" y="7975841"/>
            <a:ext cx="3101579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whole space (row)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Linear transformation"/>
          <p:cNvSpPr txBox="1"/>
          <p:nvPr/>
        </p:nvSpPr>
        <p:spPr>
          <a:xfrm>
            <a:off x="1636522" y="4216400"/>
            <a:ext cx="973175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Linear transformation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328" y="3908425"/>
            <a:ext cx="5214321" cy="1936748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Connection Line"/>
          <p:cNvSpPr/>
          <p:nvPr/>
        </p:nvSpPr>
        <p:spPr>
          <a:xfrm>
            <a:off x="5789593" y="3694429"/>
            <a:ext cx="2477394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 x on original grid…"/>
          <p:cNvSpPr txBox="1"/>
          <p:nvPr/>
        </p:nvSpPr>
        <p:spPr>
          <a:xfrm>
            <a:off x="360621" y="2565399"/>
            <a:ext cx="12283558" cy="462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411111" indent="-1411111">
              <a:buSzPct val="100000"/>
              <a:buAutoNum type="arabicPeriod"/>
              <a:defRPr sz="7400"/>
            </a:pPr>
            <a:r>
              <a:t>place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x</a:t>
            </a:r>
            <a:r>
              <a:t> on original grid</a:t>
            </a:r>
          </a:p>
          <a:p>
            <a:pPr marL="1411111" indent="-1411111">
              <a:buSzPct val="100000"/>
              <a:buAutoNum type="arabicPeriod"/>
              <a:defRPr sz="7400"/>
            </a:pPr>
            <a:r>
              <a:t>transform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x </a:t>
            </a:r>
            <a:r>
              <a:t>onto A grid</a:t>
            </a:r>
          </a:p>
          <a:p>
            <a:pPr marL="1411111" indent="-1411111">
              <a:buSzPct val="100000"/>
              <a:buAutoNum type="arabicPeriod"/>
              <a:defRPr sz="7400"/>
            </a:pPr>
            <a:r>
              <a:t>read transformed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x</a:t>
            </a:r>
          </a:p>
          <a:p>
            <a:pPr>
              <a:defRPr sz="7400"/>
            </a:pPr>
            <a:r>
              <a:t>on original grid (=b)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938190" y="4011414"/>
            <a:ext cx="5128496" cy="1730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example 1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example 1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MathTypeImage.pdf" descr="MathType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767" y="3650853"/>
            <a:ext cx="9745301" cy="2452044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Connection Line"/>
          <p:cNvSpPr/>
          <p:nvPr/>
        </p:nvSpPr>
        <p:spPr>
          <a:xfrm>
            <a:off x="7276044" y="3176505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roup"/>
          <p:cNvGrpSpPr/>
          <p:nvPr/>
        </p:nvGrpSpPr>
        <p:grpSpPr>
          <a:xfrm>
            <a:off x="-6177584" y="-7787171"/>
            <a:ext cx="25359968" cy="25262052"/>
            <a:chOff x="0" y="0"/>
            <a:chExt cx="25359966" cy="25262051"/>
          </a:xfrm>
        </p:grpSpPr>
        <p:pic>
          <p:nvPicPr>
            <p:cNvPr id="585" name="Image" descr="Image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6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87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589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original grid</a:t>
            </a:r>
          </a:p>
        </p:txBody>
      </p:sp>
      <p:sp>
        <p:nvSpPr>
          <p:cNvPr id="591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592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roup"/>
          <p:cNvGrpSpPr/>
          <p:nvPr/>
        </p:nvGrpSpPr>
        <p:grpSpPr>
          <a:xfrm>
            <a:off x="-10077733" y="-11715782"/>
            <a:ext cx="33160266" cy="33185163"/>
            <a:chOff x="1" y="1"/>
            <a:chExt cx="33160264" cy="33185162"/>
          </a:xfrm>
        </p:grpSpPr>
        <p:pic>
          <p:nvPicPr>
            <p:cNvPr id="594" name="Image" descr="Image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20160000">
              <a:off x="4029677" y="4017562"/>
              <a:ext cx="25100914" cy="25150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5" name="Image" descr="Image"/>
            <p:cNvPicPr>
              <a:picLocks/>
            </p:cNvPicPr>
            <p:nvPr/>
          </p:nvPicPr>
          <p:blipFill>
            <a:blip r:embed="rId4">
              <a:alphaModFix amt="49841"/>
            </a:blip>
            <a:srcRect/>
            <a:stretch>
              <a:fillRect/>
            </a:stretch>
          </p:blipFill>
          <p:spPr>
            <a:xfrm>
              <a:off x="3881947" y="3943424"/>
              <a:ext cx="25396374" cy="25298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6" name="Line"/>
            <p:cNvSpPr/>
            <p:nvPr/>
          </p:nvSpPr>
          <p:spPr>
            <a:xfrm flipH="1" flipV="1">
              <a:off x="15529754" y="14307775"/>
              <a:ext cx="1051721" cy="2284824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97" name="Line"/>
            <p:cNvSpPr/>
            <p:nvPr/>
          </p:nvSpPr>
          <p:spPr>
            <a:xfrm flipV="1">
              <a:off x="16525219" y="15553251"/>
              <a:ext cx="2275708" cy="1013211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599" name="MathTypeImage.pdf" descr="MathTypeImage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71690" y="690459"/>
            <a:ext cx="2588473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 (transformation) grid</a:t>
            </a:r>
          </a:p>
        </p:txBody>
      </p:sp>
      <p:grpSp>
        <p:nvGrpSpPr>
          <p:cNvPr id="603" name="Group"/>
          <p:cNvGrpSpPr/>
          <p:nvPr/>
        </p:nvGrpSpPr>
        <p:grpSpPr>
          <a:xfrm rot="20100000">
            <a:off x="5446541" y="2397750"/>
            <a:ext cx="2931940" cy="2822851"/>
            <a:chOff x="0" y="0"/>
            <a:chExt cx="2931938" cy="2822850"/>
          </a:xfrm>
        </p:grpSpPr>
        <p:sp>
          <p:nvSpPr>
            <p:cNvPr id="601" name="basis vector"/>
            <p:cNvSpPr txBox="1"/>
            <p:nvPr/>
          </p:nvSpPr>
          <p:spPr>
            <a:xfrm>
              <a:off x="774724" y="2268614"/>
              <a:ext cx="2157215" cy="55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basis vector</a:t>
              </a:r>
            </a:p>
          </p:txBody>
        </p:sp>
        <p:sp>
          <p:nvSpPr>
            <p:cNvPr id="602" name="basis vector"/>
            <p:cNvSpPr txBox="1"/>
            <p:nvPr/>
          </p:nvSpPr>
          <p:spPr>
            <a:xfrm rot="5400000">
              <a:off x="-801490" y="801489"/>
              <a:ext cx="2157216" cy="55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basis vector</a:t>
              </a:r>
            </a:p>
          </p:txBody>
        </p:sp>
      </p:grp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05" name="Image" descr="Image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6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07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08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10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roup"/>
          <p:cNvGrpSpPr/>
          <p:nvPr/>
        </p:nvGrpSpPr>
        <p:grpSpPr>
          <a:xfrm>
            <a:off x="-10077733" y="-11715782"/>
            <a:ext cx="33160266" cy="33185163"/>
            <a:chOff x="1" y="1"/>
            <a:chExt cx="33160264" cy="33185162"/>
          </a:xfrm>
        </p:grpSpPr>
        <p:pic>
          <p:nvPicPr>
            <p:cNvPr id="612" name="Image" descr="Image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rot="20160000">
              <a:off x="4029677" y="4017562"/>
              <a:ext cx="25100914" cy="25150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3" name="Image" descr="Image"/>
            <p:cNvPicPr>
              <a:picLocks/>
            </p:cNvPicPr>
            <p:nvPr/>
          </p:nvPicPr>
          <p:blipFill>
            <a:blip r:embed="rId4">
              <a:alphaModFix amt="49841"/>
            </a:blip>
            <a:srcRect/>
            <a:stretch>
              <a:fillRect/>
            </a:stretch>
          </p:blipFill>
          <p:spPr>
            <a:xfrm>
              <a:off x="3881947" y="3943424"/>
              <a:ext cx="25396374" cy="25298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4" name="Circle"/>
            <p:cNvSpPr/>
            <p:nvPr/>
          </p:nvSpPr>
          <p:spPr>
            <a:xfrm>
              <a:off x="17624902" y="13138855"/>
              <a:ext cx="377222" cy="377221"/>
            </a:xfrm>
            <a:prstGeom prst="ellipse">
              <a:avLst/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5" name="Line"/>
            <p:cNvSpPr/>
            <p:nvPr/>
          </p:nvSpPr>
          <p:spPr>
            <a:xfrm flipH="1" flipV="1">
              <a:off x="15529754" y="14307775"/>
              <a:ext cx="1051721" cy="2284824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16" name="Line"/>
            <p:cNvSpPr/>
            <p:nvPr/>
          </p:nvSpPr>
          <p:spPr>
            <a:xfrm flipV="1">
              <a:off x="16525219" y="15553251"/>
              <a:ext cx="2275708" cy="1013211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618" name="MathTypeImage.pdf" descr="MathTypeImage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50269" y="626689"/>
            <a:ext cx="1430473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2" name="Connection Line"/>
          <p:cNvSpPr/>
          <p:nvPr/>
        </p:nvSpPr>
        <p:spPr>
          <a:xfrm>
            <a:off x="7986389" y="1326117"/>
            <a:ext cx="1082968" cy="775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0" h="18074" extrusionOk="0">
                <a:moveTo>
                  <a:pt x="20949" y="18074"/>
                </a:moveTo>
                <a:cubicBezTo>
                  <a:pt x="21600" y="1735"/>
                  <a:pt x="14617" y="-3526"/>
                  <a:pt x="0" y="2291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  <p:pic>
        <p:nvPicPr>
          <p:cNvPr id="621" name="MathTypeImage.pdf" descr="MathTypeImage.pd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example 2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example 2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67" y="3650853"/>
            <a:ext cx="10374030" cy="2452044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Connection Line"/>
          <p:cNvSpPr/>
          <p:nvPr/>
        </p:nvSpPr>
        <p:spPr>
          <a:xfrm>
            <a:off x="7593544" y="3201905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3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30" name="Image" descr="Image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1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32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634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original grid</a:t>
            </a:r>
          </a:p>
        </p:txBody>
      </p:sp>
      <p:sp>
        <p:nvSpPr>
          <p:cNvPr id="636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637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Image" descr="Image"/>
          <p:cNvPicPr>
            <a:picLocks/>
          </p:cNvPicPr>
          <p:nvPr/>
        </p:nvPicPr>
        <p:blipFill>
          <a:blip r:embed="rId3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04711">
            <a:off x="-11951582" y="-12449772"/>
            <a:ext cx="36907962" cy="34678542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Line"/>
          <p:cNvSpPr/>
          <p:nvPr/>
        </p:nvSpPr>
        <p:spPr>
          <a:xfrm flipV="1">
            <a:off x="6501525" y="2322766"/>
            <a:ext cx="681431" cy="2538316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42" name="Line"/>
          <p:cNvSpPr/>
          <p:nvPr/>
        </p:nvSpPr>
        <p:spPr>
          <a:xfrm flipV="1">
            <a:off x="6466560" y="4102761"/>
            <a:ext cx="3089510" cy="763060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43" name="MathTypeImage.pdf" descr="MathTypeImage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71690" y="690459"/>
            <a:ext cx="2758768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basis vector"/>
          <p:cNvSpPr txBox="1"/>
          <p:nvPr/>
        </p:nvSpPr>
        <p:spPr>
          <a:xfrm rot="20766000">
            <a:off x="6792152" y="4612378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645" name="basis vector"/>
          <p:cNvSpPr txBox="1"/>
          <p:nvPr/>
        </p:nvSpPr>
        <p:spPr>
          <a:xfrm rot="6300000">
            <a:off x="5344870" y="351614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646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 (transformation) grid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a sequence of numb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sequence of numbers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48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9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51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53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4711">
            <a:off x="-11951582" y="-12449772"/>
            <a:ext cx="36907962" cy="34678542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Circle"/>
          <p:cNvSpPr/>
          <p:nvPr/>
        </p:nvSpPr>
        <p:spPr>
          <a:xfrm>
            <a:off x="10069452" y="1371299"/>
            <a:ext cx="383257" cy="383257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Line"/>
          <p:cNvSpPr/>
          <p:nvPr/>
        </p:nvSpPr>
        <p:spPr>
          <a:xfrm flipV="1">
            <a:off x="6501525" y="2322766"/>
            <a:ext cx="681431" cy="2538316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59" name="Line"/>
          <p:cNvSpPr/>
          <p:nvPr/>
        </p:nvSpPr>
        <p:spPr>
          <a:xfrm flipV="1">
            <a:off x="6466560" y="4102761"/>
            <a:ext cx="3089510" cy="763060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60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23769" y="-8311"/>
            <a:ext cx="1600767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4" name="Connection Line"/>
          <p:cNvSpPr/>
          <p:nvPr/>
        </p:nvSpPr>
        <p:spPr>
          <a:xfrm>
            <a:off x="8877539" y="1326772"/>
            <a:ext cx="1131866" cy="731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65" extrusionOk="0">
                <a:moveTo>
                  <a:pt x="0" y="17865"/>
                </a:moveTo>
                <a:cubicBezTo>
                  <a:pt x="1277" y="1316"/>
                  <a:pt x="8477" y="-3735"/>
                  <a:pt x="21600" y="2711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  <p:pic>
        <p:nvPicPr>
          <p:cNvPr id="663" name="MathTypeImage.pdf" descr="MathTypeImage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16728" y="2457357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example 3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example 3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650853"/>
            <a:ext cx="11191379" cy="2452044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Connection Line"/>
          <p:cNvSpPr/>
          <p:nvPr/>
        </p:nvSpPr>
        <p:spPr>
          <a:xfrm>
            <a:off x="7428444" y="3201905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72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3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74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676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77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original grid</a:t>
            </a:r>
          </a:p>
        </p:txBody>
      </p:sp>
      <p:sp>
        <p:nvSpPr>
          <p:cNvPr id="678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679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682" name="Line"/>
          <p:cNvSpPr/>
          <p:nvPr/>
        </p:nvSpPr>
        <p:spPr>
          <a:xfrm flipV="1">
            <a:off x="6501525" y="4474247"/>
            <a:ext cx="1361669" cy="386835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83" name="Line"/>
          <p:cNvSpPr/>
          <p:nvPr/>
        </p:nvSpPr>
        <p:spPr>
          <a:xfrm flipV="1">
            <a:off x="6462085" y="4226960"/>
            <a:ext cx="2510591" cy="621309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8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71690" y="690459"/>
            <a:ext cx="2963121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basis vectors"/>
          <p:cNvSpPr txBox="1"/>
          <p:nvPr/>
        </p:nvSpPr>
        <p:spPr>
          <a:xfrm rot="20766000">
            <a:off x="6848192" y="4599682"/>
            <a:ext cx="2315370" cy="55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vectors</a:t>
            </a:r>
          </a:p>
        </p:txBody>
      </p:sp>
      <p:sp>
        <p:nvSpPr>
          <p:cNvPr id="686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 (transformation) grid</a:t>
            </a:r>
          </a:p>
        </p:txBody>
      </p:sp>
      <p:sp>
        <p:nvSpPr>
          <p:cNvPr id="687" name="Line"/>
          <p:cNvSpPr/>
          <p:nvPr/>
        </p:nvSpPr>
        <p:spPr>
          <a:xfrm flipV="1">
            <a:off x="-32158" y="3170812"/>
            <a:ext cx="13069116" cy="3361176"/>
          </a:xfrm>
          <a:prstGeom prst="line">
            <a:avLst/>
          </a:prstGeom>
          <a:ln w="25400">
            <a:solidFill>
              <a:srgbClr val="64CA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689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0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91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692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9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Image" descr="Image"/>
          <p:cNvPicPr>
            <a:picLocks/>
          </p:cNvPicPr>
          <p:nvPr/>
        </p:nvPicPr>
        <p:blipFill>
          <a:blip r:embed="rId3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Line"/>
          <p:cNvSpPr/>
          <p:nvPr/>
        </p:nvSpPr>
        <p:spPr>
          <a:xfrm flipV="1">
            <a:off x="-32158" y="3170812"/>
            <a:ext cx="13069116" cy="3361176"/>
          </a:xfrm>
          <a:prstGeom prst="line">
            <a:avLst/>
          </a:prstGeom>
          <a:ln w="25400">
            <a:solidFill>
              <a:srgbClr val="64CA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98" name="Circle"/>
          <p:cNvSpPr/>
          <p:nvPr/>
        </p:nvSpPr>
        <p:spPr>
          <a:xfrm>
            <a:off x="9985106" y="3719972"/>
            <a:ext cx="383257" cy="383256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99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55096" y="4187229"/>
            <a:ext cx="1839179" cy="1328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MathTypeImage.pdf" descr="MathTypeImage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988446" y="911916"/>
            <a:ext cx="1055825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5" name="Connection Line"/>
          <p:cNvSpPr/>
          <p:nvPr/>
        </p:nvSpPr>
        <p:spPr>
          <a:xfrm>
            <a:off x="9232510" y="2331917"/>
            <a:ext cx="980665" cy="1302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1" h="21600" extrusionOk="0">
                <a:moveTo>
                  <a:pt x="0" y="0"/>
                </a:moveTo>
                <a:cubicBezTo>
                  <a:pt x="15052" y="890"/>
                  <a:pt x="21600" y="8090"/>
                  <a:pt x="19643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  <p:sp>
        <p:nvSpPr>
          <p:cNvPr id="703" name="Line"/>
          <p:cNvSpPr/>
          <p:nvPr/>
        </p:nvSpPr>
        <p:spPr>
          <a:xfrm flipV="1">
            <a:off x="6501525" y="4474247"/>
            <a:ext cx="1361669" cy="386835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04" name="Line"/>
          <p:cNvSpPr/>
          <p:nvPr/>
        </p:nvSpPr>
        <p:spPr>
          <a:xfrm flipV="1">
            <a:off x="6462085" y="4226960"/>
            <a:ext cx="2510591" cy="621309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Detransformation:…"/>
          <p:cNvSpPr txBox="1"/>
          <p:nvPr/>
        </p:nvSpPr>
        <p:spPr>
          <a:xfrm>
            <a:off x="2399030" y="3606800"/>
            <a:ext cx="8206741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8000"/>
            </a:pPr>
            <a:r>
              <a:t>Detransformation:</a:t>
            </a:r>
          </a:p>
          <a:p>
            <a:pPr>
              <a:defRPr sz="8000"/>
            </a:pPr>
            <a:r>
              <a:t>Inverse matrix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99221" y="3759398"/>
            <a:ext cx="6406166" cy="223471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Connection Line"/>
          <p:cNvSpPr/>
          <p:nvPr/>
        </p:nvSpPr>
        <p:spPr>
          <a:xfrm>
            <a:off x="6486649" y="3764134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5877" y="3464563"/>
            <a:ext cx="2179611" cy="2500143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ine"/>
          <p:cNvSpPr/>
          <p:nvPr/>
        </p:nvSpPr>
        <p:spPr>
          <a:xfrm flipV="1">
            <a:off x="7587052" y="3830494"/>
            <a:ext cx="1489235" cy="1974317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5" name="Line"/>
          <p:cNvSpPr/>
          <p:nvPr/>
        </p:nvSpPr>
        <p:spPr>
          <a:xfrm flipV="1">
            <a:off x="7580384" y="3111824"/>
            <a:ext cx="1" cy="3867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6" name="Line"/>
          <p:cNvSpPr/>
          <p:nvPr/>
        </p:nvSpPr>
        <p:spPr>
          <a:xfrm>
            <a:off x="6499039" y="5818673"/>
            <a:ext cx="39646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7" name="x"/>
          <p:cNvSpPr txBox="1"/>
          <p:nvPr/>
        </p:nvSpPr>
        <p:spPr>
          <a:xfrm>
            <a:off x="10477217" y="545650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138" name="y"/>
          <p:cNvSpPr txBox="1"/>
          <p:nvPr/>
        </p:nvSpPr>
        <p:spPr>
          <a:xfrm>
            <a:off x="7408934" y="2437038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139" name="3"/>
          <p:cNvSpPr txBox="1"/>
          <p:nvPr/>
        </p:nvSpPr>
        <p:spPr>
          <a:xfrm>
            <a:off x="8970330" y="5793556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140" name="4"/>
          <p:cNvSpPr txBox="1"/>
          <p:nvPr/>
        </p:nvSpPr>
        <p:spPr>
          <a:xfrm>
            <a:off x="7271382" y="3649688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4</a:t>
            </a:r>
          </a:p>
        </p:txBody>
      </p:sp>
      <p:sp>
        <p:nvSpPr>
          <p:cNvPr id="141" name="Circle"/>
          <p:cNvSpPr/>
          <p:nvPr/>
        </p:nvSpPr>
        <p:spPr>
          <a:xfrm>
            <a:off x="9040231" y="378945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Circle"/>
          <p:cNvSpPr/>
          <p:nvPr/>
        </p:nvSpPr>
        <p:spPr>
          <a:xfrm>
            <a:off x="7529584" y="5767939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example 1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example 1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67" y="3650853"/>
            <a:ext cx="10311157" cy="2577790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Connection Line"/>
          <p:cNvSpPr/>
          <p:nvPr/>
        </p:nvSpPr>
        <p:spPr>
          <a:xfrm>
            <a:off x="8205451" y="3199741"/>
            <a:ext cx="2477394" cy="541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roup"/>
          <p:cNvGrpSpPr/>
          <p:nvPr/>
        </p:nvGrpSpPr>
        <p:grpSpPr>
          <a:xfrm>
            <a:off x="-10077733" y="-11715782"/>
            <a:ext cx="33160266" cy="33185163"/>
            <a:chOff x="1" y="1"/>
            <a:chExt cx="33160264" cy="33185162"/>
          </a:xfrm>
        </p:grpSpPr>
        <p:pic>
          <p:nvPicPr>
            <p:cNvPr id="719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20160000">
              <a:off x="4029677" y="4017562"/>
              <a:ext cx="25100914" cy="25150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0" name="Image" descr="Image"/>
            <p:cNvPicPr>
              <a:picLocks/>
            </p:cNvPicPr>
            <p:nvPr/>
          </p:nvPicPr>
          <p:blipFill>
            <a:blip r:embed="rId3">
              <a:alphaModFix amt="49841"/>
            </a:blip>
            <a:srcRect/>
            <a:stretch>
              <a:fillRect/>
            </a:stretch>
          </p:blipFill>
          <p:spPr>
            <a:xfrm>
              <a:off x="3881947" y="3943424"/>
              <a:ext cx="25396374" cy="25298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1" name="Line"/>
            <p:cNvSpPr/>
            <p:nvPr/>
          </p:nvSpPr>
          <p:spPr>
            <a:xfrm flipH="1" flipV="1">
              <a:off x="15529754" y="14307775"/>
              <a:ext cx="1051721" cy="2284824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22" name="Line"/>
            <p:cNvSpPr/>
            <p:nvPr/>
          </p:nvSpPr>
          <p:spPr>
            <a:xfrm flipV="1">
              <a:off x="16525219" y="15553251"/>
              <a:ext cx="2275708" cy="1013211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724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71690" y="690459"/>
            <a:ext cx="2588473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 (transformation) grid</a:t>
            </a:r>
          </a:p>
        </p:txBody>
      </p:sp>
      <p:grpSp>
        <p:nvGrpSpPr>
          <p:cNvPr id="728" name="Group"/>
          <p:cNvGrpSpPr/>
          <p:nvPr/>
        </p:nvGrpSpPr>
        <p:grpSpPr>
          <a:xfrm rot="20100000">
            <a:off x="5446541" y="2397750"/>
            <a:ext cx="2931940" cy="2822851"/>
            <a:chOff x="0" y="0"/>
            <a:chExt cx="2931938" cy="2822850"/>
          </a:xfrm>
        </p:grpSpPr>
        <p:sp>
          <p:nvSpPr>
            <p:cNvPr id="726" name="basis vector"/>
            <p:cNvSpPr txBox="1"/>
            <p:nvPr/>
          </p:nvSpPr>
          <p:spPr>
            <a:xfrm>
              <a:off x="774724" y="2268614"/>
              <a:ext cx="2157215" cy="55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basis vector</a:t>
              </a:r>
            </a:p>
          </p:txBody>
        </p:sp>
        <p:sp>
          <p:nvSpPr>
            <p:cNvPr id="727" name="basis vector"/>
            <p:cNvSpPr txBox="1"/>
            <p:nvPr/>
          </p:nvSpPr>
          <p:spPr>
            <a:xfrm rot="5400000">
              <a:off x="-801490" y="801489"/>
              <a:ext cx="2157216" cy="55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 b="1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basis vector</a:t>
              </a:r>
            </a:p>
          </p:txBody>
        </p:sp>
      </p:grp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730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31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32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73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35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original grid</a:t>
            </a:r>
          </a:p>
        </p:txBody>
      </p:sp>
      <p:sp>
        <p:nvSpPr>
          <p:cNvPr id="736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737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4" name="Group"/>
          <p:cNvGrpSpPr/>
          <p:nvPr/>
        </p:nvGrpSpPr>
        <p:grpSpPr>
          <a:xfrm>
            <a:off x="-10077733" y="-11715782"/>
            <a:ext cx="33160266" cy="33185163"/>
            <a:chOff x="1" y="1"/>
            <a:chExt cx="33160264" cy="33185162"/>
          </a:xfrm>
        </p:grpSpPr>
        <p:pic>
          <p:nvPicPr>
            <p:cNvPr id="739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 rot="20160000">
              <a:off x="4029677" y="4017562"/>
              <a:ext cx="25100914" cy="25150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0" name="Image" descr="Image"/>
            <p:cNvPicPr>
              <a:picLocks/>
            </p:cNvPicPr>
            <p:nvPr/>
          </p:nvPicPr>
          <p:blipFill>
            <a:blip r:embed="rId3">
              <a:alphaModFix amt="49841"/>
            </a:blip>
            <a:srcRect/>
            <a:stretch>
              <a:fillRect/>
            </a:stretch>
          </p:blipFill>
          <p:spPr>
            <a:xfrm>
              <a:off x="3881947" y="3943424"/>
              <a:ext cx="25396374" cy="25298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1" name="Circle"/>
            <p:cNvSpPr/>
            <p:nvPr/>
          </p:nvSpPr>
          <p:spPr>
            <a:xfrm>
              <a:off x="17624902" y="13138855"/>
              <a:ext cx="377222" cy="377221"/>
            </a:xfrm>
            <a:prstGeom prst="ellipse">
              <a:avLst/>
            </a:prstGeom>
            <a:solidFill>
              <a:schemeClr val="accent2">
                <a:hueOff val="-2473793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2" name="Line"/>
            <p:cNvSpPr/>
            <p:nvPr/>
          </p:nvSpPr>
          <p:spPr>
            <a:xfrm flipH="1" flipV="1">
              <a:off x="15529754" y="14307775"/>
              <a:ext cx="1051721" cy="2284824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43" name="Line"/>
            <p:cNvSpPr/>
            <p:nvPr/>
          </p:nvSpPr>
          <p:spPr>
            <a:xfrm flipV="1">
              <a:off x="16525219" y="15553251"/>
              <a:ext cx="2275708" cy="1013211"/>
            </a:xfrm>
            <a:prstGeom prst="line">
              <a:avLst/>
            </a:prstGeom>
            <a:noFill/>
            <a:ln w="127000" cap="flat">
              <a:solidFill>
                <a:srgbClr val="64CA34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745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50269" y="626689"/>
            <a:ext cx="1430473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1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747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48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49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50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752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5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91528" y="2344455"/>
            <a:ext cx="1055826" cy="1328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55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756" name="Circle"/>
          <p:cNvSpPr/>
          <p:nvPr/>
        </p:nvSpPr>
        <p:spPr>
          <a:xfrm>
            <a:off x="7547168" y="1423072"/>
            <a:ext cx="377222" cy="377222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57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50269" y="626689"/>
            <a:ext cx="1430473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Connection Line"/>
          <p:cNvSpPr/>
          <p:nvPr/>
        </p:nvSpPr>
        <p:spPr>
          <a:xfrm>
            <a:off x="7988539" y="1252141"/>
            <a:ext cx="1080818" cy="751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362" extrusionOk="0">
                <a:moveTo>
                  <a:pt x="0" y="1808"/>
                </a:moveTo>
                <a:cubicBezTo>
                  <a:pt x="12616" y="-3238"/>
                  <a:pt x="19816" y="2280"/>
                  <a:pt x="21600" y="1836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example 2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example 2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67" y="3650853"/>
            <a:ext cx="10939886" cy="2577790"/>
          </a:xfrm>
          <a:prstGeom prst="rect">
            <a:avLst/>
          </a:prstGeom>
          <a:ln w="12700">
            <a:miter lim="400000"/>
          </a:ln>
        </p:spPr>
      </p:pic>
      <p:sp>
        <p:nvSpPr>
          <p:cNvPr id="765" name="Connection Line"/>
          <p:cNvSpPr/>
          <p:nvPr/>
        </p:nvSpPr>
        <p:spPr>
          <a:xfrm>
            <a:off x="8964421" y="3201905"/>
            <a:ext cx="2477393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8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4711">
            <a:off x="-11951582" y="-12449772"/>
            <a:ext cx="36907962" cy="34678542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Line"/>
          <p:cNvSpPr/>
          <p:nvPr/>
        </p:nvSpPr>
        <p:spPr>
          <a:xfrm flipV="1">
            <a:off x="6501525" y="2322766"/>
            <a:ext cx="681431" cy="2538316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70" name="Line"/>
          <p:cNvSpPr/>
          <p:nvPr/>
        </p:nvSpPr>
        <p:spPr>
          <a:xfrm flipV="1">
            <a:off x="6466560" y="4102761"/>
            <a:ext cx="3089510" cy="763060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71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71690" y="690459"/>
            <a:ext cx="2758768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72" name="basis vector"/>
          <p:cNvSpPr txBox="1"/>
          <p:nvPr/>
        </p:nvSpPr>
        <p:spPr>
          <a:xfrm rot="20766000">
            <a:off x="6792152" y="4612378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773" name="basis vector"/>
          <p:cNvSpPr txBox="1"/>
          <p:nvPr/>
        </p:nvSpPr>
        <p:spPr>
          <a:xfrm rot="6300000">
            <a:off x="5344870" y="351614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774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 (transformation) grid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776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7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78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780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original grid</a:t>
            </a:r>
          </a:p>
        </p:txBody>
      </p:sp>
      <p:sp>
        <p:nvSpPr>
          <p:cNvPr id="782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783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5877" y="3464563"/>
            <a:ext cx="2500142" cy="3654054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Line"/>
          <p:cNvSpPr/>
          <p:nvPr/>
        </p:nvSpPr>
        <p:spPr>
          <a:xfrm flipV="1">
            <a:off x="7445114" y="2913111"/>
            <a:ext cx="1" cy="25759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6" name="Line"/>
          <p:cNvSpPr/>
          <p:nvPr/>
        </p:nvSpPr>
        <p:spPr>
          <a:xfrm>
            <a:off x="7454480" y="5480708"/>
            <a:ext cx="3780370" cy="69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7" name="Line"/>
          <p:cNvSpPr/>
          <p:nvPr/>
        </p:nvSpPr>
        <p:spPr>
          <a:xfrm flipH="1">
            <a:off x="5993680" y="5468354"/>
            <a:ext cx="1463586" cy="14635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8" name="x"/>
          <p:cNvSpPr txBox="1"/>
          <p:nvPr/>
        </p:nvSpPr>
        <p:spPr>
          <a:xfrm>
            <a:off x="11311852" y="5125457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149" name="y"/>
          <p:cNvSpPr txBox="1"/>
          <p:nvPr/>
        </p:nvSpPr>
        <p:spPr>
          <a:xfrm>
            <a:off x="5457115" y="6914863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150" name="z"/>
          <p:cNvSpPr txBox="1"/>
          <p:nvPr/>
        </p:nvSpPr>
        <p:spPr>
          <a:xfrm>
            <a:off x="7273664" y="2118695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z</a:t>
            </a:r>
          </a:p>
        </p:txBody>
      </p:sp>
      <p:sp>
        <p:nvSpPr>
          <p:cNvPr id="151" name="Line"/>
          <p:cNvSpPr/>
          <p:nvPr/>
        </p:nvSpPr>
        <p:spPr>
          <a:xfrm flipH="1">
            <a:off x="9957029" y="5481054"/>
            <a:ext cx="629741" cy="62974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2" name="Line"/>
          <p:cNvSpPr/>
          <p:nvPr/>
        </p:nvSpPr>
        <p:spPr>
          <a:xfrm flipH="1" flipV="1">
            <a:off x="6817041" y="6094057"/>
            <a:ext cx="3176221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3" name="Line"/>
          <p:cNvSpPr/>
          <p:nvPr/>
        </p:nvSpPr>
        <p:spPr>
          <a:xfrm>
            <a:off x="9960397" y="4315050"/>
            <a:ext cx="1" cy="1800656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4" name="Circle"/>
          <p:cNvSpPr/>
          <p:nvPr/>
        </p:nvSpPr>
        <p:spPr>
          <a:xfrm>
            <a:off x="9909597" y="4213830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3"/>
          <p:cNvSpPr txBox="1"/>
          <p:nvPr/>
        </p:nvSpPr>
        <p:spPr>
          <a:xfrm>
            <a:off x="10432874" y="5126477"/>
            <a:ext cx="2414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3</a:t>
            </a:r>
          </a:p>
        </p:txBody>
      </p:sp>
      <p:sp>
        <p:nvSpPr>
          <p:cNvPr id="156" name="-1"/>
          <p:cNvSpPr txBox="1"/>
          <p:nvPr/>
        </p:nvSpPr>
        <p:spPr>
          <a:xfrm>
            <a:off x="6495000" y="5878157"/>
            <a:ext cx="31752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-1</a:t>
            </a:r>
          </a:p>
        </p:txBody>
      </p:sp>
      <p:sp>
        <p:nvSpPr>
          <p:cNvPr id="157" name="2"/>
          <p:cNvSpPr txBox="1"/>
          <p:nvPr/>
        </p:nvSpPr>
        <p:spPr>
          <a:xfrm>
            <a:off x="9997514" y="4074065"/>
            <a:ext cx="2414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2</a:t>
            </a:r>
          </a:p>
        </p:txBody>
      </p:sp>
      <p:sp>
        <p:nvSpPr>
          <p:cNvPr id="158" name="Circle"/>
          <p:cNvSpPr/>
          <p:nvPr/>
        </p:nvSpPr>
        <p:spPr>
          <a:xfrm>
            <a:off x="7394314" y="5423973"/>
            <a:ext cx="101601" cy="101470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Line"/>
          <p:cNvSpPr/>
          <p:nvPr/>
        </p:nvSpPr>
        <p:spPr>
          <a:xfrm flipV="1">
            <a:off x="7457184" y="4268724"/>
            <a:ext cx="2478678" cy="1203851"/>
          </a:xfrm>
          <a:prstGeom prst="line">
            <a:avLst/>
          </a:prstGeom>
          <a:ln w="25400">
            <a:solidFill>
              <a:srgbClr val="FF453D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6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4711">
            <a:off x="-11951582" y="-12449772"/>
            <a:ext cx="36907962" cy="34678542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Circle"/>
          <p:cNvSpPr/>
          <p:nvPr/>
        </p:nvSpPr>
        <p:spPr>
          <a:xfrm>
            <a:off x="10069452" y="1371299"/>
            <a:ext cx="383257" cy="383257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8" name="Line"/>
          <p:cNvSpPr/>
          <p:nvPr/>
        </p:nvSpPr>
        <p:spPr>
          <a:xfrm flipV="1">
            <a:off x="6501525" y="2322766"/>
            <a:ext cx="681431" cy="2538316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89" name="Line"/>
          <p:cNvSpPr/>
          <p:nvPr/>
        </p:nvSpPr>
        <p:spPr>
          <a:xfrm flipV="1">
            <a:off x="6466560" y="4102761"/>
            <a:ext cx="3089510" cy="763060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90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23769" y="-8311"/>
            <a:ext cx="1600767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792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3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94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795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97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2" name="Connection Line"/>
          <p:cNvSpPr/>
          <p:nvPr/>
        </p:nvSpPr>
        <p:spPr>
          <a:xfrm>
            <a:off x="8877539" y="1214059"/>
            <a:ext cx="1131866" cy="733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49" extrusionOk="0">
                <a:moveTo>
                  <a:pt x="21600" y="2744"/>
                </a:moveTo>
                <a:cubicBezTo>
                  <a:pt x="11608" y="-3751"/>
                  <a:pt x="4408" y="1284"/>
                  <a:pt x="0" y="17849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  <p:pic>
        <p:nvPicPr>
          <p:cNvPr id="799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16728" y="2457357"/>
            <a:ext cx="1055826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Circle"/>
          <p:cNvSpPr/>
          <p:nvPr/>
        </p:nvSpPr>
        <p:spPr>
          <a:xfrm>
            <a:off x="10069452" y="1371299"/>
            <a:ext cx="383257" cy="383257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01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23769" y="-8311"/>
            <a:ext cx="1600767" cy="1328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example 3"/>
          <p:cNvSpPr txBox="1"/>
          <p:nvPr/>
        </p:nvSpPr>
        <p:spPr>
          <a:xfrm>
            <a:off x="4073906" y="4216400"/>
            <a:ext cx="48569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example 3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MathTypeImage.pdf" descr="MathType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60" y="3650853"/>
            <a:ext cx="11757235" cy="2577790"/>
          </a:xfrm>
          <a:prstGeom prst="rect">
            <a:avLst/>
          </a:prstGeom>
          <a:ln w="12700">
            <a:miter lim="400000"/>
          </a:ln>
        </p:spPr>
      </p:pic>
      <p:sp>
        <p:nvSpPr>
          <p:cNvPr id="808" name="Connection Line"/>
          <p:cNvSpPr/>
          <p:nvPr/>
        </p:nvSpPr>
        <p:spPr>
          <a:xfrm>
            <a:off x="8961966" y="3178670"/>
            <a:ext cx="2477394" cy="54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44"/>
                  <a:pt x="14386" y="-5400"/>
                  <a:pt x="21600" y="16032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arrow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3" name="Group"/>
          <p:cNvGrpSpPr/>
          <p:nvPr/>
        </p:nvGrpSpPr>
        <p:grpSpPr>
          <a:xfrm>
            <a:off x="-6177584" y="-7754226"/>
            <a:ext cx="25359968" cy="25262052"/>
            <a:chOff x="0" y="0"/>
            <a:chExt cx="25359966" cy="25262051"/>
          </a:xfrm>
        </p:grpSpPr>
        <p:pic>
          <p:nvPicPr>
            <p:cNvPr id="810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1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12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814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05910" y="792059"/>
            <a:ext cx="1737002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original grid"/>
          <p:cNvSpPr txBox="1"/>
          <p:nvPr/>
        </p:nvSpPr>
        <p:spPr>
          <a:xfrm>
            <a:off x="5009900" y="8044805"/>
            <a:ext cx="383940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original grid</a:t>
            </a:r>
          </a:p>
        </p:txBody>
      </p:sp>
      <p:sp>
        <p:nvSpPr>
          <p:cNvPr id="816" name="basis vector"/>
          <p:cNvSpPr txBox="1"/>
          <p:nvPr/>
        </p:nvSpPr>
        <p:spPr>
          <a:xfrm>
            <a:off x="6497428" y="5028491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  <p:sp>
        <p:nvSpPr>
          <p:cNvPr id="817" name="basis vector"/>
          <p:cNvSpPr txBox="1"/>
          <p:nvPr/>
        </p:nvSpPr>
        <p:spPr>
          <a:xfrm rot="5400000">
            <a:off x="4984714" y="3637565"/>
            <a:ext cx="2157215" cy="55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Image" descr="Image"/>
          <p:cNvPicPr>
            <a:picLocks/>
          </p:cNvPicPr>
          <p:nvPr/>
        </p:nvPicPr>
        <p:blipFill>
          <a:blip r:embed="rId2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Line"/>
          <p:cNvSpPr/>
          <p:nvPr/>
        </p:nvSpPr>
        <p:spPr>
          <a:xfrm flipV="1">
            <a:off x="6501525" y="4474247"/>
            <a:ext cx="1361669" cy="386835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21" name="Line"/>
          <p:cNvSpPr/>
          <p:nvPr/>
        </p:nvSpPr>
        <p:spPr>
          <a:xfrm flipV="1">
            <a:off x="6462085" y="4226960"/>
            <a:ext cx="2510591" cy="621309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22" name="MathTypeImage.pdf" descr="MathTypeImage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71690" y="690459"/>
            <a:ext cx="2963121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basis vectors"/>
          <p:cNvSpPr txBox="1"/>
          <p:nvPr/>
        </p:nvSpPr>
        <p:spPr>
          <a:xfrm rot="20766000">
            <a:off x="6848192" y="4599682"/>
            <a:ext cx="2315370" cy="55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basis vectors</a:t>
            </a:r>
          </a:p>
        </p:txBody>
      </p:sp>
      <p:sp>
        <p:nvSpPr>
          <p:cNvPr id="824" name="A (transformation) grid"/>
          <p:cNvSpPr txBox="1"/>
          <p:nvPr/>
        </p:nvSpPr>
        <p:spPr>
          <a:xfrm>
            <a:off x="3779405" y="7995656"/>
            <a:ext cx="715168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 (transformation) grid</a:t>
            </a:r>
          </a:p>
        </p:txBody>
      </p:sp>
      <p:sp>
        <p:nvSpPr>
          <p:cNvPr id="825" name="Line"/>
          <p:cNvSpPr/>
          <p:nvPr/>
        </p:nvSpPr>
        <p:spPr>
          <a:xfrm flipV="1">
            <a:off x="-32158" y="3170812"/>
            <a:ext cx="13069116" cy="3361176"/>
          </a:xfrm>
          <a:prstGeom prst="line">
            <a:avLst/>
          </a:prstGeom>
          <a:ln w="25400">
            <a:solidFill>
              <a:srgbClr val="64CA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Image" descr="Image"/>
          <p:cNvPicPr>
            <a:picLocks/>
          </p:cNvPicPr>
          <p:nvPr/>
        </p:nvPicPr>
        <p:blipFill>
          <a:blip r:embed="rId3">
            <a:alphaModFix amt="49841"/>
          </a:blip>
          <a:stretch>
            <a:fillRect/>
          </a:stretch>
        </p:blipFill>
        <p:spPr>
          <a:xfrm>
            <a:off x="-6195786" y="-7772359"/>
            <a:ext cx="25396373" cy="25298318"/>
          </a:xfrm>
          <a:prstGeom prst="rect">
            <a:avLst/>
          </a:prstGeom>
          <a:ln w="12700">
            <a:miter lim="400000"/>
          </a:ln>
        </p:spPr>
      </p:pic>
      <p:sp>
        <p:nvSpPr>
          <p:cNvPr id="828" name="Line"/>
          <p:cNvSpPr/>
          <p:nvPr/>
        </p:nvSpPr>
        <p:spPr>
          <a:xfrm flipV="1">
            <a:off x="-32158" y="3170812"/>
            <a:ext cx="13069116" cy="3361176"/>
          </a:xfrm>
          <a:prstGeom prst="line">
            <a:avLst/>
          </a:prstGeom>
          <a:ln w="25400">
            <a:solidFill>
              <a:srgbClr val="64CA3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29" name="Circle"/>
          <p:cNvSpPr/>
          <p:nvPr/>
        </p:nvSpPr>
        <p:spPr>
          <a:xfrm>
            <a:off x="9985106" y="3719972"/>
            <a:ext cx="383257" cy="383256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30" name="MathTypeImage.pdf" descr="MathTypeImage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55096" y="4187229"/>
            <a:ext cx="1839179" cy="1328296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Line"/>
          <p:cNvSpPr/>
          <p:nvPr/>
        </p:nvSpPr>
        <p:spPr>
          <a:xfrm flipV="1">
            <a:off x="6501525" y="4474247"/>
            <a:ext cx="1361669" cy="386835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32" name="Line"/>
          <p:cNvSpPr/>
          <p:nvPr/>
        </p:nvSpPr>
        <p:spPr>
          <a:xfrm flipV="1">
            <a:off x="6462085" y="4226960"/>
            <a:ext cx="2510591" cy="621309"/>
          </a:xfrm>
          <a:prstGeom prst="line">
            <a:avLst/>
          </a:prstGeom>
          <a:ln w="127000">
            <a:solidFill>
              <a:srgbClr val="64CA34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roup"/>
          <p:cNvGrpSpPr/>
          <p:nvPr/>
        </p:nvGrpSpPr>
        <p:grpSpPr>
          <a:xfrm>
            <a:off x="-6177584" y="-7867955"/>
            <a:ext cx="25359968" cy="25262052"/>
            <a:chOff x="0" y="0"/>
            <a:chExt cx="25359966" cy="25262051"/>
          </a:xfrm>
        </p:grpSpPr>
        <p:pic>
          <p:nvPicPr>
            <p:cNvPr id="834" name="Image" descr="Image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25359967" cy="25262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35" name="Line"/>
            <p:cNvSpPr/>
            <p:nvPr/>
          </p:nvSpPr>
          <p:spPr>
            <a:xfrm flipV="1">
              <a:off x="12679983" y="10127160"/>
              <a:ext cx="1" cy="248750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36" name="Line"/>
            <p:cNvSpPr/>
            <p:nvPr/>
          </p:nvSpPr>
          <p:spPr>
            <a:xfrm>
              <a:off x="12726098" y="12631025"/>
              <a:ext cx="2487501" cy="1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837" name="Circle"/>
            <p:cNvSpPr/>
            <p:nvPr/>
          </p:nvSpPr>
          <p:spPr>
            <a:xfrm>
              <a:off x="14912742" y="9931799"/>
              <a:ext cx="376681" cy="37668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39" name="Circle"/>
          <p:cNvSpPr/>
          <p:nvPr/>
        </p:nvSpPr>
        <p:spPr>
          <a:xfrm>
            <a:off x="8735159" y="2177573"/>
            <a:ext cx="376680" cy="376681"/>
          </a:xfrm>
          <a:prstGeom prst="ellipse">
            <a:avLst/>
          </a:prstGeom>
          <a:solidFill>
            <a:srgbClr val="FF453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0" name="Circle"/>
          <p:cNvSpPr/>
          <p:nvPr/>
        </p:nvSpPr>
        <p:spPr>
          <a:xfrm>
            <a:off x="9985106" y="3719972"/>
            <a:ext cx="383257" cy="383256"/>
          </a:xfrm>
          <a:prstGeom prst="ellipse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1" name="Circle"/>
          <p:cNvSpPr/>
          <p:nvPr/>
        </p:nvSpPr>
        <p:spPr>
          <a:xfrm>
            <a:off x="6314059" y="910461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2" name="Circle"/>
          <p:cNvSpPr/>
          <p:nvPr/>
        </p:nvSpPr>
        <p:spPr>
          <a:xfrm>
            <a:off x="9988394" y="4688459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3" name="Circle"/>
          <p:cNvSpPr/>
          <p:nvPr/>
        </p:nvSpPr>
        <p:spPr>
          <a:xfrm>
            <a:off x="7584223" y="1392195"/>
            <a:ext cx="376680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4" name="Circle"/>
          <p:cNvSpPr/>
          <p:nvPr/>
        </p:nvSpPr>
        <p:spPr>
          <a:xfrm>
            <a:off x="9721991" y="3158359"/>
            <a:ext cx="376681" cy="37668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5" name="Circle"/>
          <p:cNvSpPr/>
          <p:nvPr/>
        </p:nvSpPr>
        <p:spPr>
          <a:xfrm>
            <a:off x="9350516" y="2668543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6" name="Circle"/>
          <p:cNvSpPr/>
          <p:nvPr/>
        </p:nvSpPr>
        <p:spPr>
          <a:xfrm>
            <a:off x="6980527" y="1150174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7" name="Circle"/>
          <p:cNvSpPr/>
          <p:nvPr/>
        </p:nvSpPr>
        <p:spPr>
          <a:xfrm>
            <a:off x="8187918" y="1737548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8" name="Circle"/>
          <p:cNvSpPr/>
          <p:nvPr/>
        </p:nvSpPr>
        <p:spPr>
          <a:xfrm>
            <a:off x="9988394" y="4224505"/>
            <a:ext cx="376681" cy="37668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9" name="?"/>
          <p:cNvSpPr txBox="1"/>
          <p:nvPr/>
        </p:nvSpPr>
        <p:spPr>
          <a:xfrm>
            <a:off x="7613949" y="791012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0" name="?"/>
          <p:cNvSpPr txBox="1"/>
          <p:nvPr/>
        </p:nvSpPr>
        <p:spPr>
          <a:xfrm>
            <a:off x="7010253" y="406838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1" name="?"/>
          <p:cNvSpPr txBox="1"/>
          <p:nvPr/>
        </p:nvSpPr>
        <p:spPr>
          <a:xfrm>
            <a:off x="6343786" y="223410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2" name="?"/>
          <p:cNvSpPr txBox="1"/>
          <p:nvPr/>
        </p:nvSpPr>
        <p:spPr>
          <a:xfrm>
            <a:off x="9121185" y="1799363"/>
            <a:ext cx="317228" cy="61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3" name="?"/>
          <p:cNvSpPr txBox="1"/>
          <p:nvPr/>
        </p:nvSpPr>
        <p:spPr>
          <a:xfrm>
            <a:off x="8388482" y="1206072"/>
            <a:ext cx="317228" cy="61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4" name="?"/>
          <p:cNvSpPr txBox="1"/>
          <p:nvPr/>
        </p:nvSpPr>
        <p:spPr>
          <a:xfrm>
            <a:off x="10385122" y="3551239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5" name="?"/>
          <p:cNvSpPr txBox="1"/>
          <p:nvPr/>
        </p:nvSpPr>
        <p:spPr>
          <a:xfrm>
            <a:off x="10093889" y="2934713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6" name="?"/>
          <p:cNvSpPr txBox="1"/>
          <p:nvPr/>
        </p:nvSpPr>
        <p:spPr>
          <a:xfrm>
            <a:off x="9686479" y="2271716"/>
            <a:ext cx="317228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7" name="?"/>
          <p:cNvSpPr txBox="1"/>
          <p:nvPr/>
        </p:nvSpPr>
        <p:spPr>
          <a:xfrm>
            <a:off x="10383535" y="4067216"/>
            <a:ext cx="317229" cy="61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8" name="?"/>
          <p:cNvSpPr txBox="1"/>
          <p:nvPr/>
        </p:nvSpPr>
        <p:spPr>
          <a:xfrm>
            <a:off x="10394359" y="4496274"/>
            <a:ext cx="317228" cy="61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</a:p>
        </p:txBody>
      </p:sp>
      <p:sp>
        <p:nvSpPr>
          <p:cNvPr id="859" name="not invertible"/>
          <p:cNvSpPr txBox="1"/>
          <p:nvPr/>
        </p:nvSpPr>
        <p:spPr>
          <a:xfrm>
            <a:off x="8589855" y="661572"/>
            <a:ext cx="3926236" cy="884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not invertible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eigenvector"/>
          <p:cNvSpPr txBox="1"/>
          <p:nvPr/>
        </p:nvSpPr>
        <p:spPr>
          <a:xfrm>
            <a:off x="3763009" y="4216400"/>
            <a:ext cx="547878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t>eigenvector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Av=b…"/>
          <p:cNvSpPr txBox="1">
            <a:spLocks noGrp="1"/>
          </p:cNvSpPr>
          <p:nvPr>
            <p:ph type="title"/>
          </p:nvPr>
        </p:nvSpPr>
        <p:spPr>
          <a:xfrm>
            <a:off x="1270000" y="347887"/>
            <a:ext cx="10464800" cy="3302001"/>
          </a:xfrm>
          <a:prstGeom prst="rect">
            <a:avLst/>
          </a:prstGeom>
        </p:spPr>
        <p:txBody>
          <a:bodyPr/>
          <a:lstStyle/>
          <a:p>
            <a:r>
              <a:t>Av=b</a:t>
            </a:r>
          </a:p>
          <a:p>
            <a:r>
              <a:t>A transforms v to b</a:t>
            </a:r>
          </a:p>
        </p:txBody>
      </p:sp>
      <p:pic>
        <p:nvPicPr>
          <p:cNvPr id="8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853" y="6290249"/>
            <a:ext cx="3124201" cy="281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746" y="6264849"/>
            <a:ext cx="3086101" cy="2870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8" name="Group"/>
          <p:cNvGrpSpPr/>
          <p:nvPr/>
        </p:nvGrpSpPr>
        <p:grpSpPr>
          <a:xfrm>
            <a:off x="2793272" y="3839580"/>
            <a:ext cx="7418256" cy="2074440"/>
            <a:chOff x="0" y="0"/>
            <a:chExt cx="7418254" cy="2074438"/>
          </a:xfrm>
        </p:grpSpPr>
        <p:pic>
          <p:nvPicPr>
            <p:cNvPr id="866" name="MathTypeImage.pdf" descr="MathTypeImage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321032"/>
              <a:ext cx="7418255" cy="17534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71" name="Connection Line"/>
            <p:cNvSpPr/>
            <p:nvPr/>
          </p:nvSpPr>
          <p:spPr>
            <a:xfrm>
              <a:off x="4264574" y="-1"/>
              <a:ext cx="1771534" cy="387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16200"/>
                  </a:moveTo>
                  <a:cubicBezTo>
                    <a:pt x="7186" y="-5344"/>
                    <a:pt x="14386" y="-5400"/>
                    <a:pt x="21600" y="16032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arrow" w="med" len="med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869" name="x space"/>
          <p:cNvSpPr txBox="1"/>
          <p:nvPr/>
        </p:nvSpPr>
        <p:spPr>
          <a:xfrm>
            <a:off x="3194516" y="9194620"/>
            <a:ext cx="17405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 space</a:t>
            </a:r>
          </a:p>
        </p:txBody>
      </p:sp>
      <p:sp>
        <p:nvSpPr>
          <p:cNvPr id="870" name="b space"/>
          <p:cNvSpPr txBox="1"/>
          <p:nvPr/>
        </p:nvSpPr>
        <p:spPr>
          <a:xfrm>
            <a:off x="8025298" y="9194620"/>
            <a:ext cx="17913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 space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20786</TotalTime>
  <Words>2661</Words>
  <Application>Microsoft Office PowerPoint</Application>
  <PresentationFormat>사용자 지정</PresentationFormat>
  <Paragraphs>347</Paragraphs>
  <Slides>104</Slides>
  <Notes>62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10" baseType="lpstr">
      <vt:lpstr>Helvetica Light</vt:lpstr>
      <vt:lpstr>Helvetica Neue</vt:lpstr>
      <vt:lpstr>Arial</vt:lpstr>
      <vt:lpstr>Helvetica</vt:lpstr>
      <vt:lpstr>Times New Roman</vt:lpstr>
      <vt:lpstr>White</vt:lpstr>
      <vt:lpstr>Linear algebra</vt:lpstr>
      <vt:lpstr>Matrices</vt:lpstr>
      <vt:lpstr>PowerPoint 프레젠테이션</vt:lpstr>
      <vt:lpstr>Vectors</vt:lpstr>
      <vt:lpstr>PowerPoint 프레젠테이션</vt:lpstr>
      <vt:lpstr>PowerPoint 프레젠테이션</vt:lpstr>
      <vt:lpstr>a sequence of numbers</vt:lpstr>
      <vt:lpstr>PowerPoint 프레젠테이션</vt:lpstr>
      <vt:lpstr>PowerPoint 프레젠테이션</vt:lpstr>
      <vt:lpstr>vector multiplication</vt:lpstr>
      <vt:lpstr>PowerPoint 프레젠테이션</vt:lpstr>
      <vt:lpstr>PowerPoint 프레젠테이션</vt:lpstr>
      <vt:lpstr>vector addition</vt:lpstr>
      <vt:lpstr>PowerPoint 프레젠테이션</vt:lpstr>
      <vt:lpstr>PowerPoint 프레젠테이션</vt:lpstr>
      <vt:lpstr>Vector spaces</vt:lpstr>
      <vt:lpstr>PowerPoint 프레젠테이션</vt:lpstr>
      <vt:lpstr>PowerPoint 프레젠테이션</vt:lpstr>
      <vt:lpstr>e.g., not a vector space</vt:lpstr>
      <vt:lpstr>PowerPoint 프레젠테이션</vt:lpstr>
      <vt:lpstr>Rn space  consists of all vectors  with n components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An mxn matrix  has two whole spaces: Rm and Rn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Av=b A transforms v to b</vt:lpstr>
      <vt:lpstr>Among all v, some v is parallel to Av. that v is eigenvector</vt:lpstr>
      <vt:lpstr>PowerPoint 프레젠테이션</vt:lpstr>
      <vt:lpstr>Visualizing  eigenvectors http://setosa.io/ev/eigenvectors-and-eigenvalues/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cp:lastModifiedBy>KU태산</cp:lastModifiedBy>
  <cp:revision>58</cp:revision>
  <dcterms:modified xsi:type="dcterms:W3CDTF">2019-12-04T05:21:03Z</dcterms:modified>
</cp:coreProperties>
</file>